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58" r:id="rId5"/>
    <p:sldId id="259" r:id="rId6"/>
    <p:sldId id="260" r:id="rId7"/>
    <p:sldId id="261" r:id="rId8"/>
    <p:sldId id="262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75C344-98F9-4A40-AE14-3D20D1D331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179D93-9ECF-450D-BAF9-AFB6B3C515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6B279C-A3D6-4983-91D7-35DA9FF2C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B224C-A9C9-4513-A186-A76FE5D89700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55D1E7-A425-4722-B15F-5F1547225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9599DE-2AB0-460E-BCD5-796798DC4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58389-69C2-49A1-B237-92AA93165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474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8E19A-CC4F-4DE0-8BC0-CBE90CB421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9317F4-0990-44CE-B5EE-5F510B0454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EA6E08-74B7-4E17-B0AB-98E70F9F1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B224C-A9C9-4513-A186-A76FE5D89700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6E7F0E-4359-4FB2-8D5D-0FD1FC4BF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7DFA23-3CB9-4993-9CFE-CCD3F8380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58389-69C2-49A1-B237-92AA93165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283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F2D9F20-A71F-4D2D-AC32-6FB2039B28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FA67C7-95CB-43D1-AE84-A9EECAA395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469C4E-14C9-4C71-82FF-C0AF8E8A3F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B224C-A9C9-4513-A186-A76FE5D89700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3C8303-8401-4DAB-AE40-373BEDC67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3D4105-6225-4728-9BE3-CF4D37579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58389-69C2-49A1-B237-92AA93165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743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19A32B-AA3E-45A7-AAB6-E7323D74C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C4E4A6-A890-48B3-8BB7-5A402AE458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8EEF02-D0CD-43B0-8C2C-589E9646E7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B224C-A9C9-4513-A186-A76FE5D89700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79DD91-94E2-470A-AB4C-A0EE5E1D0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DA6F33-ED85-4A75-AE05-B26C4F40E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58389-69C2-49A1-B237-92AA93165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206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A1B791-B4DD-4D7C-89B8-F099A82F0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51F463-B6AF-4662-8DA7-3484E15E51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3AEAE1-50AD-49D5-A3C8-32BDF030A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B224C-A9C9-4513-A186-A76FE5D89700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78023C-86DC-49A5-B587-5CEF55D62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7CBC7C-5EC5-412D-BF93-AD03C355C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58389-69C2-49A1-B237-92AA93165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93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6CA67C-8684-42F6-8A52-5C7D4D36B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D504DA-7446-40EB-811C-A9E9E7DB72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942E73-2098-4891-9DAB-395D461802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39189B-403B-4632-A4CD-A2619483F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B224C-A9C9-4513-A186-A76FE5D89700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7CE512-9659-43CE-93B0-FAD0AD78F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F7BD30-66CE-4CAC-9FE4-D8A99FDA1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58389-69C2-49A1-B237-92AA93165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497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94B454-C130-42C8-9B7F-E3305E513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6EDA7F-67C8-438F-B2BB-B1D7625EBA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973D5A-4989-4CAA-81D2-8611574BE3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FEE2E5-0854-428D-89FE-C05E0523AB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D9A24A-86C2-4718-AF01-019EADB08C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AFFC5F-B9F5-4EE3-8445-F0FD784910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B224C-A9C9-4513-A186-A76FE5D89700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876D205-A201-4F17-8776-7E3777DF4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E6E636B-2B74-4A54-826F-636BC3760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58389-69C2-49A1-B237-92AA93165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590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495DE-A099-46E9-AB21-4B96B4467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19AA8F-B610-41D8-92C7-D0C4695E7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B224C-A9C9-4513-A186-A76FE5D89700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F34615-46E5-4FD8-8B23-9BA495E44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E72B25-D0C0-4461-9530-9FDD9FEBF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58389-69C2-49A1-B237-92AA93165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118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96380FF-27FD-493F-B41C-6F9833236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B224C-A9C9-4513-A186-A76FE5D89700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D6B60C-A689-4FB3-B6B9-91C227992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5D8926-00C8-4C89-BE88-D16806DCF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58389-69C2-49A1-B237-92AA93165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869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67B9E1-D86F-49C2-881F-9360D3846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E4A52F-A9B1-4B04-899F-DB2EF847F5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21B290-28EF-4FC5-BDF9-CBF538D758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B90828-E84A-4C00-9203-4FB6EB669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B224C-A9C9-4513-A186-A76FE5D89700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6C2BE5-5BF6-4967-99C9-7D73BE205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065A05-B65D-426E-B737-3BD77D566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58389-69C2-49A1-B237-92AA93165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362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8A2B4-B291-4C7C-9F85-3038D0969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7E97AEA-AAB1-40DE-9D7D-FA1A7BBF05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B1B294-488D-484D-AEAC-7CE30F9363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975750-3987-43F5-8F32-B847F4C341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B224C-A9C9-4513-A186-A76FE5D89700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BF7212-D89D-4AC6-8476-350F3A861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9BD9C9-4C64-4A29-8A7C-5E8AA5B13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58389-69C2-49A1-B237-92AA93165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312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F68C70B-15AA-4F19-8DCA-9EAA494F0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9ED561-E83B-4146-83B0-AF8C43CAC5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9A4F78-50FE-43EC-84BB-5C51F90212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4B224C-A9C9-4513-A186-A76FE5D89700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7226F9-1A19-49C9-9758-085043CB67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71CDA3-2B70-4918-9614-3F221D03DE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A58389-69C2-49A1-B237-92AA93165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236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mimeanglicky.cz/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pretty-filipinas.blogspot.com/2011/06/fruit-masks-food-for-your-face.html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quizlet.com/_890s6c?x=1qqt&amp;i=2qvoee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mailto:mccollum@santoska.cz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https://quizlet.com/_8911ra?x=1qqt&amp;i=2qvoe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ixabay.com/en/idea-icon-business-design-symbol-2579308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1.png"/><Relationship Id="rId4" Type="http://schemas.openxmlformats.org/officeDocument/2006/relationships/hyperlink" Target="https://elt.oup.com/student/project/level2/unit3/grammar/exercise3?cc=cz&amp;selLanguage=c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A383B47-524E-481D-88D1-535C0A561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Week</a:t>
            </a:r>
            <a:r>
              <a:rPr lang="cs-CZ" dirty="0"/>
              <a:t> 30th </a:t>
            </a:r>
            <a:r>
              <a:rPr lang="cs-CZ" dirty="0" err="1"/>
              <a:t>March</a:t>
            </a:r>
            <a:r>
              <a:rPr lang="cs-CZ" dirty="0"/>
              <a:t> – 3rd </a:t>
            </a:r>
            <a:r>
              <a:rPr lang="cs-CZ" dirty="0" err="1"/>
              <a:t>April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0371C28-4966-40FA-A007-FB6E536943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0500"/>
            <a:ext cx="10515600" cy="47164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/>
              <a:t>Hello </a:t>
            </a:r>
            <a:r>
              <a:rPr lang="cs-CZ" dirty="0" err="1"/>
              <a:t>students</a:t>
            </a:r>
            <a:r>
              <a:rPr lang="cs-CZ" dirty="0"/>
              <a:t>, </a:t>
            </a:r>
            <a:r>
              <a:rPr lang="cs-CZ" dirty="0" err="1"/>
              <a:t>thank</a:t>
            </a:r>
            <a:r>
              <a:rPr lang="cs-CZ" dirty="0"/>
              <a:t> 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your</a:t>
            </a:r>
            <a:r>
              <a:rPr lang="cs-CZ" dirty="0"/>
              <a:t> </a:t>
            </a:r>
            <a:r>
              <a:rPr lang="cs-CZ" dirty="0" err="1">
                <a:solidFill>
                  <a:srgbClr val="00B050"/>
                </a:solidFill>
              </a:rPr>
              <a:t>emails</a:t>
            </a:r>
            <a:r>
              <a:rPr lang="cs-CZ" dirty="0">
                <a:solidFill>
                  <a:srgbClr val="00B050"/>
                </a:solidFill>
              </a:rPr>
              <a:t> </a:t>
            </a:r>
            <a:r>
              <a:rPr lang="cs-CZ" dirty="0" err="1">
                <a:solidFill>
                  <a:srgbClr val="00B050"/>
                </a:solidFill>
              </a:rPr>
              <a:t>about</a:t>
            </a:r>
            <a:r>
              <a:rPr lang="cs-CZ" dirty="0">
                <a:solidFill>
                  <a:srgbClr val="00B050"/>
                </a:solidFill>
              </a:rPr>
              <a:t> </a:t>
            </a:r>
            <a:r>
              <a:rPr lang="cs-CZ" dirty="0" err="1">
                <a:solidFill>
                  <a:srgbClr val="00B050"/>
                </a:solidFill>
              </a:rPr>
              <a:t>Holidays</a:t>
            </a:r>
            <a:r>
              <a:rPr lang="cs-CZ" dirty="0"/>
              <a:t>! And </a:t>
            </a:r>
            <a:r>
              <a:rPr lang="cs-CZ" dirty="0" err="1"/>
              <a:t>your</a:t>
            </a:r>
            <a:r>
              <a:rPr lang="cs-CZ" dirty="0"/>
              <a:t> </a:t>
            </a:r>
            <a:r>
              <a:rPr lang="cs-CZ" dirty="0" err="1">
                <a:solidFill>
                  <a:srgbClr val="00B050"/>
                </a:solidFill>
              </a:rPr>
              <a:t>quiz</a:t>
            </a:r>
            <a:r>
              <a:rPr lang="cs-CZ" dirty="0">
                <a:solidFill>
                  <a:srgbClr val="00B050"/>
                </a:solidFill>
              </a:rPr>
              <a:t> </a:t>
            </a:r>
            <a:r>
              <a:rPr lang="cs-CZ" dirty="0" err="1">
                <a:solidFill>
                  <a:srgbClr val="00B050"/>
                </a:solidFill>
              </a:rPr>
              <a:t>scores</a:t>
            </a:r>
            <a:r>
              <a:rPr lang="cs-CZ" dirty="0">
                <a:solidFill>
                  <a:srgbClr val="00B050"/>
                </a:solidFill>
              </a:rPr>
              <a:t> </a:t>
            </a:r>
            <a:r>
              <a:rPr lang="cs-CZ" dirty="0" err="1"/>
              <a:t>were</a:t>
            </a:r>
            <a:r>
              <a:rPr lang="cs-CZ" dirty="0"/>
              <a:t> </a:t>
            </a:r>
            <a:r>
              <a:rPr lang="cs-CZ" dirty="0" err="1"/>
              <a:t>also</a:t>
            </a:r>
            <a:r>
              <a:rPr lang="cs-CZ" dirty="0"/>
              <a:t> very </a:t>
            </a:r>
            <a:r>
              <a:rPr lang="cs-CZ" dirty="0" err="1"/>
              <a:t>high</a:t>
            </a:r>
            <a:r>
              <a:rPr lang="cs-CZ" dirty="0"/>
              <a:t>! </a:t>
            </a:r>
            <a:r>
              <a:rPr lang="cs-CZ" dirty="0" err="1"/>
              <a:t>Congratulations</a:t>
            </a:r>
            <a:r>
              <a:rPr lang="cs-CZ" dirty="0"/>
              <a:t>!</a:t>
            </a:r>
          </a:p>
          <a:p>
            <a:pPr marL="0" indent="0">
              <a:buNone/>
            </a:pPr>
            <a:r>
              <a:rPr lang="cs-CZ" b="1" dirty="0" err="1"/>
              <a:t>Did</a:t>
            </a:r>
            <a:r>
              <a:rPr lang="cs-CZ" b="1" dirty="0"/>
              <a:t> </a:t>
            </a:r>
            <a:r>
              <a:rPr lang="cs-CZ" b="1" dirty="0" err="1"/>
              <a:t>you</a:t>
            </a:r>
            <a:r>
              <a:rPr lang="cs-CZ" b="1" dirty="0"/>
              <a:t> </a:t>
            </a:r>
            <a:r>
              <a:rPr lang="cs-CZ" b="1" dirty="0" err="1"/>
              <a:t>finish</a:t>
            </a:r>
            <a:r>
              <a:rPr lang="cs-CZ" b="1" dirty="0"/>
              <a:t>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err="1">
                <a:solidFill>
                  <a:srgbClr val="00B050"/>
                </a:solidFill>
              </a:rPr>
              <a:t>Vocabulary</a:t>
            </a:r>
            <a:r>
              <a:rPr lang="cs-CZ" dirty="0">
                <a:solidFill>
                  <a:srgbClr val="00B050"/>
                </a:solidFill>
              </a:rPr>
              <a:t> 3B </a:t>
            </a:r>
            <a:r>
              <a:rPr lang="cs-CZ" dirty="0" err="1">
                <a:solidFill>
                  <a:srgbClr val="00B050"/>
                </a:solidFill>
              </a:rPr>
              <a:t>Our</a:t>
            </a:r>
            <a:r>
              <a:rPr lang="cs-CZ" dirty="0">
                <a:solidFill>
                  <a:srgbClr val="00B050"/>
                </a:solidFill>
              </a:rPr>
              <a:t> </a:t>
            </a:r>
            <a:r>
              <a:rPr lang="cs-CZ" dirty="0" err="1">
                <a:solidFill>
                  <a:srgbClr val="00B050"/>
                </a:solidFill>
              </a:rPr>
              <a:t>holidays</a:t>
            </a:r>
            <a:r>
              <a:rPr lang="cs-CZ" dirty="0">
                <a:solidFill>
                  <a:srgbClr val="00B050"/>
                </a:solidFill>
              </a:rPr>
              <a:t> in </a:t>
            </a:r>
            <a:r>
              <a:rPr lang="cs-CZ" dirty="0" err="1">
                <a:solidFill>
                  <a:srgbClr val="00B050"/>
                </a:solidFill>
              </a:rPr>
              <a:t>your</a:t>
            </a:r>
            <a:r>
              <a:rPr lang="cs-CZ" dirty="0">
                <a:solidFill>
                  <a:srgbClr val="00B050"/>
                </a:solidFill>
              </a:rPr>
              <a:t> </a:t>
            </a:r>
            <a:r>
              <a:rPr lang="cs-CZ" dirty="0" err="1">
                <a:solidFill>
                  <a:srgbClr val="00B050"/>
                </a:solidFill>
              </a:rPr>
              <a:t>exercise</a:t>
            </a:r>
            <a:r>
              <a:rPr lang="cs-CZ" dirty="0">
                <a:solidFill>
                  <a:srgbClr val="00B050"/>
                </a:solidFill>
              </a:rPr>
              <a:t> </a:t>
            </a:r>
            <a:r>
              <a:rPr lang="cs-CZ" dirty="0" err="1">
                <a:solidFill>
                  <a:srgbClr val="00B050"/>
                </a:solidFill>
              </a:rPr>
              <a:t>book</a:t>
            </a:r>
            <a:endParaRPr lang="cs-CZ" dirty="0">
              <a:solidFill>
                <a:srgbClr val="00B05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err="1">
                <a:solidFill>
                  <a:srgbClr val="00B050"/>
                </a:solidFill>
              </a:rPr>
              <a:t>Workbook</a:t>
            </a:r>
            <a:r>
              <a:rPr lang="cs-CZ" dirty="0">
                <a:solidFill>
                  <a:srgbClr val="00B050"/>
                </a:solidFill>
              </a:rPr>
              <a:t> </a:t>
            </a:r>
            <a:r>
              <a:rPr lang="cs-CZ" dirty="0" err="1">
                <a:solidFill>
                  <a:srgbClr val="00B050"/>
                </a:solidFill>
              </a:rPr>
              <a:t>pages</a:t>
            </a:r>
            <a:r>
              <a:rPr lang="cs-CZ" dirty="0">
                <a:solidFill>
                  <a:srgbClr val="00B050"/>
                </a:solidFill>
              </a:rPr>
              <a:t> 24 and 25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err="1">
                <a:highlight>
                  <a:srgbClr val="FFFF00"/>
                </a:highlight>
              </a:rPr>
              <a:t>This</a:t>
            </a:r>
            <a:r>
              <a:rPr lang="cs-CZ" dirty="0">
                <a:highlight>
                  <a:srgbClr val="FFFF00"/>
                </a:highlight>
              </a:rPr>
              <a:t> </a:t>
            </a:r>
            <a:r>
              <a:rPr lang="cs-CZ" dirty="0" err="1">
                <a:highlight>
                  <a:srgbClr val="FFFF00"/>
                </a:highlight>
              </a:rPr>
              <a:t>week</a:t>
            </a:r>
            <a:r>
              <a:rPr lang="cs-CZ" dirty="0">
                <a:highlight>
                  <a:srgbClr val="FFFF00"/>
                </a:highlight>
              </a:rPr>
              <a:t> + </a:t>
            </a:r>
            <a:r>
              <a:rPr lang="cs-CZ" dirty="0" err="1">
                <a:highlight>
                  <a:srgbClr val="FFFF00"/>
                </a:highlight>
              </a:rPr>
              <a:t>for</a:t>
            </a:r>
            <a:r>
              <a:rPr lang="cs-CZ" dirty="0">
                <a:highlight>
                  <a:srgbClr val="FFFF00"/>
                </a:highlight>
              </a:rPr>
              <a:t> </a:t>
            </a:r>
            <a:r>
              <a:rPr lang="cs-CZ" dirty="0">
                <a:highlight>
                  <a:srgbClr val="FFFF00"/>
                </a:highlight>
                <a:hlinkClick r:id="rId2"/>
              </a:rPr>
              <a:t>www.umimeanglicky.cz</a:t>
            </a:r>
            <a:r>
              <a:rPr lang="cs-CZ" dirty="0">
                <a:highlight>
                  <a:srgbClr val="FFFF00"/>
                </a:highlight>
              </a:rPr>
              <a:t> </a:t>
            </a:r>
            <a:r>
              <a:rPr lang="cs-CZ" dirty="0" err="1">
                <a:highlight>
                  <a:srgbClr val="FFFF00"/>
                </a:highlight>
              </a:rPr>
              <a:t>practice</a:t>
            </a:r>
            <a:r>
              <a:rPr lang="cs-CZ" dirty="0">
                <a:highlight>
                  <a:srgbClr val="FFFF00"/>
                </a:highlight>
              </a:rPr>
              <a:t> </a:t>
            </a:r>
            <a:r>
              <a:rPr lang="cs-CZ" dirty="0" err="1">
                <a:highlight>
                  <a:srgbClr val="FFFF00"/>
                </a:highlight>
              </a:rPr>
              <a:t>goes</a:t>
            </a:r>
            <a:r>
              <a:rPr lang="cs-CZ" dirty="0">
                <a:highlight>
                  <a:srgbClr val="FFFF00"/>
                </a:highlight>
              </a:rPr>
              <a:t> to:</a:t>
            </a:r>
          </a:p>
          <a:p>
            <a:pPr marL="0" indent="0">
              <a:buNone/>
            </a:pPr>
            <a:r>
              <a:rPr lang="cs-CZ" dirty="0">
                <a:highlight>
                  <a:srgbClr val="FFFF00"/>
                </a:highlight>
              </a:rPr>
              <a:t>Zuzka, Anička, Martin, Emma </a:t>
            </a:r>
            <a:r>
              <a:rPr lang="cs-CZ" dirty="0" err="1">
                <a:highlight>
                  <a:srgbClr val="FFFF00"/>
                </a:highlight>
              </a:rPr>
              <a:t>Mc</a:t>
            </a:r>
            <a:endParaRPr lang="cs-CZ" dirty="0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I </a:t>
            </a:r>
            <a:r>
              <a:rPr lang="cs-CZ" dirty="0" err="1"/>
              <a:t>think</a:t>
            </a:r>
            <a:r>
              <a:rPr lang="cs-CZ" dirty="0"/>
              <a:t> </a:t>
            </a:r>
            <a:r>
              <a:rPr lang="cs-CZ" dirty="0" err="1"/>
              <a:t>we</a:t>
            </a:r>
            <a:r>
              <a:rPr lang="cs-CZ" dirty="0"/>
              <a:t> are </a:t>
            </a:r>
            <a:r>
              <a:rPr lang="cs-CZ" dirty="0" err="1"/>
              <a:t>ready</a:t>
            </a:r>
            <a:r>
              <a:rPr lang="cs-CZ" dirty="0"/>
              <a:t> to </a:t>
            </a:r>
            <a:r>
              <a:rPr lang="cs-CZ" dirty="0" err="1"/>
              <a:t>move</a:t>
            </a:r>
            <a:r>
              <a:rPr lang="cs-CZ" dirty="0"/>
              <a:t> on!</a:t>
            </a:r>
          </a:p>
        </p:txBody>
      </p:sp>
    </p:spTree>
    <p:extLst>
      <p:ext uri="{BB962C8B-B14F-4D97-AF65-F5344CB8AC3E}">
        <p14:creationId xmlns:p14="http://schemas.microsoft.com/office/powerpoint/2010/main" val="7120401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2BB30B7-F64C-4CD7-A32F-E34DF5FB5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 err="1"/>
              <a:t>This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all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this</a:t>
            </a:r>
            <a:r>
              <a:rPr lang="cs-CZ" dirty="0"/>
              <a:t> </a:t>
            </a:r>
            <a:r>
              <a:rPr lang="cs-CZ" dirty="0" err="1"/>
              <a:t>week</a:t>
            </a:r>
            <a:r>
              <a:rPr lang="cs-CZ" dirty="0"/>
              <a:t>! </a:t>
            </a:r>
            <a:br>
              <a:rPr lang="cs-CZ" dirty="0"/>
            </a:br>
            <a:r>
              <a:rPr lang="cs-CZ" dirty="0" err="1"/>
              <a:t>Take</a:t>
            </a:r>
            <a:r>
              <a:rPr lang="cs-CZ" dirty="0"/>
              <a:t> care and </a:t>
            </a:r>
            <a:r>
              <a:rPr lang="cs-CZ" dirty="0" err="1"/>
              <a:t>remember</a:t>
            </a:r>
            <a:r>
              <a:rPr lang="cs-CZ" dirty="0"/>
              <a:t> to </a:t>
            </a:r>
            <a:r>
              <a:rPr lang="cs-CZ" dirty="0" err="1"/>
              <a:t>eat</a:t>
            </a:r>
            <a:r>
              <a:rPr lang="cs-CZ" dirty="0"/>
              <a:t> </a:t>
            </a:r>
            <a:r>
              <a:rPr lang="cs-CZ" dirty="0" err="1"/>
              <a:t>lots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vitamins</a:t>
            </a:r>
            <a:r>
              <a:rPr lang="cs-CZ" dirty="0"/>
              <a:t>!</a:t>
            </a: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BB91A95-BD25-42F2-9D76-A3809AA6FB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911157" y="1690688"/>
            <a:ext cx="4750244" cy="3334671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EF90CF5-9DD4-422C-96BE-1383B1774AB7}"/>
              </a:ext>
            </a:extLst>
          </p:cNvPr>
          <p:cNvSpPr txBox="1"/>
          <p:nvPr/>
        </p:nvSpPr>
        <p:spPr>
          <a:xfrm>
            <a:off x="838200" y="5549900"/>
            <a:ext cx="10198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 err="1">
                <a:solidFill>
                  <a:srgbClr val="FF0000"/>
                </a:solidFill>
              </a:rPr>
              <a:t>Remembr</a:t>
            </a:r>
            <a:r>
              <a:rPr lang="cs-CZ" sz="2400" dirty="0">
                <a:solidFill>
                  <a:srgbClr val="FF0000"/>
                </a:solidFill>
              </a:rPr>
              <a:t> to </a:t>
            </a:r>
            <a:r>
              <a:rPr lang="cs-CZ" sz="2400" dirty="0" err="1">
                <a:solidFill>
                  <a:srgbClr val="FF0000"/>
                </a:solidFill>
              </a:rPr>
              <a:t>send</a:t>
            </a:r>
            <a:r>
              <a:rPr lang="cs-CZ" sz="2400" dirty="0">
                <a:solidFill>
                  <a:srgbClr val="FF0000"/>
                </a:solidFill>
              </a:rPr>
              <a:t> </a:t>
            </a:r>
            <a:r>
              <a:rPr lang="cs-CZ" sz="2400" dirty="0" err="1">
                <a:solidFill>
                  <a:srgbClr val="FF0000"/>
                </a:solidFill>
              </a:rPr>
              <a:t>me</a:t>
            </a:r>
            <a:r>
              <a:rPr lang="cs-CZ" sz="2400" dirty="0">
                <a:solidFill>
                  <a:srgbClr val="FF0000"/>
                </a:solidFill>
              </a:rPr>
              <a:t> </a:t>
            </a:r>
            <a:r>
              <a:rPr lang="cs-CZ" sz="2400" dirty="0" err="1">
                <a:solidFill>
                  <a:srgbClr val="FF0000"/>
                </a:solidFill>
              </a:rPr>
              <a:t>photo</a:t>
            </a:r>
            <a:r>
              <a:rPr lang="cs-CZ" sz="2400" dirty="0">
                <a:solidFill>
                  <a:srgbClr val="FF0000"/>
                </a:solidFill>
              </a:rPr>
              <a:t> </a:t>
            </a:r>
            <a:r>
              <a:rPr lang="cs-CZ" sz="2400" dirty="0" err="1">
                <a:solidFill>
                  <a:srgbClr val="FF0000"/>
                </a:solidFill>
              </a:rPr>
              <a:t>of</a:t>
            </a:r>
            <a:r>
              <a:rPr lang="cs-CZ" sz="2400" dirty="0">
                <a:solidFill>
                  <a:srgbClr val="FF0000"/>
                </a:solidFill>
              </a:rPr>
              <a:t> </a:t>
            </a:r>
            <a:r>
              <a:rPr lang="cs-CZ" sz="2400" dirty="0" err="1">
                <a:solidFill>
                  <a:srgbClr val="FF0000"/>
                </a:solidFill>
              </a:rPr>
              <a:t>your</a:t>
            </a:r>
            <a:r>
              <a:rPr lang="cs-CZ" sz="2400" dirty="0">
                <a:solidFill>
                  <a:srgbClr val="FF0000"/>
                </a:solidFill>
              </a:rPr>
              <a:t> </a:t>
            </a:r>
            <a:r>
              <a:rPr lang="cs-CZ" sz="2400" dirty="0" err="1">
                <a:solidFill>
                  <a:srgbClr val="FF0000"/>
                </a:solidFill>
              </a:rPr>
              <a:t>Regular</a:t>
            </a:r>
            <a:r>
              <a:rPr lang="cs-CZ" sz="2400" dirty="0">
                <a:solidFill>
                  <a:srgbClr val="FF0000"/>
                </a:solidFill>
              </a:rPr>
              <a:t> </a:t>
            </a:r>
            <a:r>
              <a:rPr lang="cs-CZ" sz="2400" dirty="0" err="1">
                <a:solidFill>
                  <a:srgbClr val="FF0000"/>
                </a:solidFill>
              </a:rPr>
              <a:t>Verbs</a:t>
            </a:r>
            <a:r>
              <a:rPr lang="cs-CZ" sz="2400" dirty="0">
                <a:solidFill>
                  <a:srgbClr val="FF0000"/>
                </a:solidFill>
              </a:rPr>
              <a:t> table in </a:t>
            </a:r>
            <a:r>
              <a:rPr lang="cs-CZ" sz="2400" dirty="0" err="1">
                <a:solidFill>
                  <a:srgbClr val="FF0000"/>
                </a:solidFill>
              </a:rPr>
              <a:t>your</a:t>
            </a:r>
            <a:r>
              <a:rPr lang="cs-CZ" sz="2400" dirty="0">
                <a:solidFill>
                  <a:srgbClr val="FF0000"/>
                </a:solidFill>
              </a:rPr>
              <a:t> </a:t>
            </a:r>
            <a:r>
              <a:rPr lang="cs-CZ" sz="2400" dirty="0" err="1">
                <a:solidFill>
                  <a:srgbClr val="FF0000"/>
                </a:solidFill>
              </a:rPr>
              <a:t>exercise</a:t>
            </a:r>
            <a:r>
              <a:rPr lang="cs-CZ" sz="2400" dirty="0">
                <a:solidFill>
                  <a:srgbClr val="FF0000"/>
                </a:solidFill>
              </a:rPr>
              <a:t> </a:t>
            </a:r>
            <a:r>
              <a:rPr lang="cs-CZ" sz="2400" dirty="0" err="1">
                <a:solidFill>
                  <a:srgbClr val="FF0000"/>
                </a:solidFill>
              </a:rPr>
              <a:t>book</a:t>
            </a:r>
            <a:r>
              <a:rPr lang="cs-CZ" sz="2400" dirty="0">
                <a:solidFill>
                  <a:srgbClr val="FF0000"/>
                </a:solidFill>
              </a:rPr>
              <a:t>!</a:t>
            </a:r>
          </a:p>
          <a:p>
            <a:pPr algn="ctr"/>
            <a:r>
              <a:rPr lang="cs-CZ" sz="2400" dirty="0">
                <a:solidFill>
                  <a:srgbClr val="FF0000"/>
                </a:solidFill>
              </a:rPr>
              <a:t>mccollum@santoska.cz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3500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4E101C5-EC94-4FF2-8FEC-542B4DA12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150" y="119855"/>
            <a:ext cx="10515600" cy="1325563"/>
          </a:xfrm>
        </p:spPr>
        <p:txBody>
          <a:bodyPr/>
          <a:lstStyle/>
          <a:p>
            <a:r>
              <a:rPr lang="cs-CZ" dirty="0" err="1"/>
              <a:t>Lesson</a:t>
            </a:r>
            <a:r>
              <a:rPr lang="cs-CZ" dirty="0"/>
              <a:t> 1 – WB </a:t>
            </a:r>
            <a:r>
              <a:rPr lang="cs-CZ" dirty="0" err="1"/>
              <a:t>check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14BE0DC-EE90-456A-A977-EB6FDD4FA1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2150" y="1589088"/>
            <a:ext cx="10807700" cy="4486275"/>
          </a:xfrm>
        </p:spPr>
        <p:txBody>
          <a:bodyPr/>
          <a:lstStyle/>
          <a:p>
            <a:pPr marL="0" indent="0">
              <a:buNone/>
            </a:pPr>
            <a:r>
              <a:rPr lang="cs-CZ" dirty="0" err="1"/>
              <a:t>First</a:t>
            </a:r>
            <a:r>
              <a:rPr lang="cs-CZ" dirty="0"/>
              <a:t>, </a:t>
            </a:r>
            <a:r>
              <a:rPr lang="cs-CZ" dirty="0" err="1"/>
              <a:t>let´s</a:t>
            </a:r>
            <a:r>
              <a:rPr lang="cs-CZ" dirty="0"/>
              <a:t> </a:t>
            </a:r>
            <a:r>
              <a:rPr lang="cs-CZ" dirty="0" err="1"/>
              <a:t>check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b="1" dirty="0" err="1"/>
              <a:t>Workbook</a:t>
            </a:r>
            <a:r>
              <a:rPr lang="cs-CZ" dirty="0"/>
              <a:t> </a:t>
            </a:r>
            <a:r>
              <a:rPr lang="cs-CZ" dirty="0" err="1"/>
              <a:t>exercises</a:t>
            </a:r>
            <a:r>
              <a:rPr lang="cs-CZ" dirty="0"/>
              <a:t> on </a:t>
            </a:r>
            <a:r>
              <a:rPr lang="cs-CZ" dirty="0" err="1"/>
              <a:t>page</a:t>
            </a:r>
            <a:r>
              <a:rPr lang="cs-CZ" dirty="0"/>
              <a:t> 25</a:t>
            </a:r>
          </a:p>
          <a:p>
            <a:pPr marL="0" indent="0">
              <a:buNone/>
            </a:pPr>
            <a:r>
              <a:rPr lang="cs-CZ" dirty="0"/>
              <a:t>Listen and </a:t>
            </a:r>
            <a:r>
              <a:rPr lang="cs-CZ" dirty="0" err="1"/>
              <a:t>check</a:t>
            </a:r>
            <a:r>
              <a:rPr lang="cs-CZ" dirty="0"/>
              <a:t> 25/4 </a:t>
            </a:r>
          </a:p>
          <a:p>
            <a:pPr marL="0" indent="0">
              <a:buNone/>
            </a:pPr>
            <a:r>
              <a:rPr lang="cs-CZ" dirty="0" err="1"/>
              <a:t>Check</a:t>
            </a:r>
            <a:r>
              <a:rPr lang="cs-CZ" dirty="0"/>
              <a:t> 25/5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WB25_4">
            <a:hlinkClick r:id="" action="ppaction://media"/>
            <a:extLst>
              <a:ext uri="{FF2B5EF4-FFF2-40B4-BE49-F238E27FC236}">
                <a16:creationId xmlns:a16="http://schemas.microsoft.com/office/drawing/2014/main" id="{2CB9466D-E82A-4CBF-9AAD-4D440D543DD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54286" y="2079172"/>
            <a:ext cx="609600" cy="609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3DF06E5-9672-4C1B-B173-CFE1A2A981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50" y="3214731"/>
            <a:ext cx="7445829" cy="3350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925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63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41CD26-1620-4E62-ACE2-5656B1D01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Vocabulary</a:t>
            </a:r>
            <a:r>
              <a:rPr lang="cs-CZ" dirty="0"/>
              <a:t> </a:t>
            </a:r>
            <a:r>
              <a:rPr lang="cs-CZ" dirty="0" err="1"/>
              <a:t>revision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3E923D-FFC9-49F5-B3F7-BCD2F681D6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3B </a:t>
            </a:r>
            <a:r>
              <a:rPr lang="cs-CZ" dirty="0" err="1"/>
              <a:t>Vocabulary</a:t>
            </a:r>
            <a:r>
              <a:rPr lang="cs-CZ" dirty="0"/>
              <a:t> </a:t>
            </a:r>
            <a:r>
              <a:rPr lang="cs-CZ" dirty="0" err="1"/>
              <a:t>revision</a:t>
            </a:r>
            <a:r>
              <a:rPr lang="cs-CZ" dirty="0"/>
              <a:t> – </a:t>
            </a:r>
            <a:r>
              <a:rPr lang="cs-CZ" b="1" dirty="0" err="1"/>
              <a:t>Workbook</a:t>
            </a:r>
            <a:r>
              <a:rPr lang="cs-CZ" dirty="0"/>
              <a:t> </a:t>
            </a:r>
            <a:r>
              <a:rPr lang="cs-CZ" dirty="0" err="1"/>
              <a:t>page</a:t>
            </a:r>
            <a:r>
              <a:rPr lang="cs-CZ" dirty="0"/>
              <a:t> 24/1 + </a:t>
            </a:r>
            <a:r>
              <a:rPr lang="cs-CZ" b="1" dirty="0" err="1"/>
              <a:t>Worksheet</a:t>
            </a:r>
            <a:r>
              <a:rPr lang="cs-CZ" b="1" dirty="0"/>
              <a:t> TRAVEL (</a:t>
            </a:r>
            <a:r>
              <a:rPr lang="cs-CZ" b="1" dirty="0" err="1"/>
              <a:t>next</a:t>
            </a:r>
            <a:r>
              <a:rPr lang="cs-CZ" b="1" dirty="0"/>
              <a:t> slide)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err="1"/>
              <a:t>Now</a:t>
            </a:r>
            <a:r>
              <a:rPr lang="cs-CZ" dirty="0"/>
              <a:t> </a:t>
            </a:r>
            <a:r>
              <a:rPr lang="cs-CZ" dirty="0" err="1"/>
              <a:t>let´s</a:t>
            </a:r>
            <a:r>
              <a:rPr lang="cs-CZ" dirty="0"/>
              <a:t> </a:t>
            </a:r>
            <a:r>
              <a:rPr lang="cs-CZ" dirty="0" err="1"/>
              <a:t>practice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new</a:t>
            </a:r>
            <a:r>
              <a:rPr lang="cs-CZ" dirty="0"/>
              <a:t> </a:t>
            </a:r>
            <a:r>
              <a:rPr lang="cs-CZ" dirty="0" err="1"/>
              <a:t>vocabulary</a:t>
            </a:r>
            <a:r>
              <a:rPr lang="cs-CZ" dirty="0"/>
              <a:t> </a:t>
            </a:r>
            <a:r>
              <a:rPr lang="cs-CZ" dirty="0" err="1"/>
              <a:t>from</a:t>
            </a:r>
            <a:r>
              <a:rPr lang="cs-CZ" dirty="0"/>
              <a:t> unit 3B </a:t>
            </a:r>
            <a:r>
              <a:rPr lang="cs-CZ" dirty="0" err="1"/>
              <a:t>here</a:t>
            </a:r>
            <a:r>
              <a:rPr lang="cs-CZ" dirty="0"/>
              <a:t> on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>
                <a:hlinkClick r:id="rId2"/>
              </a:rPr>
              <a:t>QUIZLET</a:t>
            </a:r>
            <a:r>
              <a:rPr lang="cs-CZ" dirty="0"/>
              <a:t>  </a:t>
            </a:r>
          </a:p>
          <a:p>
            <a:pPr marL="0" indent="0">
              <a:buNone/>
            </a:pPr>
            <a:r>
              <a:rPr lang="cs-CZ" dirty="0"/>
              <a:t>(</a:t>
            </a:r>
            <a:r>
              <a:rPr lang="cs-CZ" dirty="0" err="1"/>
              <a:t>there</a:t>
            </a:r>
            <a:r>
              <a:rPr lang="cs-CZ" dirty="0"/>
              <a:t> are many </a:t>
            </a:r>
            <a:r>
              <a:rPr lang="cs-CZ" dirty="0" err="1"/>
              <a:t>options</a:t>
            </a:r>
            <a:r>
              <a:rPr lang="cs-CZ" dirty="0"/>
              <a:t> to </a:t>
            </a:r>
            <a:r>
              <a:rPr lang="cs-CZ" dirty="0" err="1"/>
              <a:t>practice</a:t>
            </a:r>
            <a:r>
              <a:rPr lang="cs-CZ" dirty="0"/>
              <a:t> on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left</a:t>
            </a:r>
            <a:r>
              <a:rPr lang="cs-CZ" dirty="0"/>
              <a:t> </a:t>
            </a:r>
            <a:r>
              <a:rPr lang="cs-CZ" dirty="0" err="1"/>
              <a:t>from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flashcard</a:t>
            </a:r>
            <a:r>
              <a:rPr lang="cs-CZ" dirty="0"/>
              <a:t>)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8587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70C696EB-B132-4065-94C5-6CE5CF50E4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8600" y="44729"/>
            <a:ext cx="5118100" cy="6709854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46E78EE-D608-43A4-A0BD-D9CD51B77D5D}"/>
              </a:ext>
            </a:extLst>
          </p:cNvPr>
          <p:cNvSpPr txBox="1"/>
          <p:nvPr/>
        </p:nvSpPr>
        <p:spPr>
          <a:xfrm>
            <a:off x="685800" y="382012"/>
            <a:ext cx="51181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err="1"/>
              <a:t>Worksheet</a:t>
            </a:r>
            <a:r>
              <a:rPr lang="cs-CZ" sz="3200" b="1" dirty="0"/>
              <a:t> TRAVEL</a:t>
            </a:r>
            <a:br>
              <a:rPr lang="cs-CZ" sz="3200" b="1" dirty="0"/>
            </a:br>
            <a:r>
              <a:rPr lang="cs-CZ" sz="3200" dirty="0"/>
              <a:t>- rozdělte slova v rámečku do správných kategorií (pracovní list ke stažení také na webu (Co se učíme)</a:t>
            </a:r>
            <a:endParaRPr lang="cs-CZ" sz="3200" b="1" dirty="0"/>
          </a:p>
          <a:p>
            <a:endParaRPr lang="cs-CZ" sz="3200" dirty="0"/>
          </a:p>
          <a:p>
            <a:r>
              <a:rPr lang="cs-CZ" sz="3200" dirty="0" err="1"/>
              <a:t>You</a:t>
            </a:r>
            <a:r>
              <a:rPr lang="cs-CZ" sz="3200" dirty="0"/>
              <a:t> </a:t>
            </a:r>
            <a:r>
              <a:rPr lang="cs-CZ" sz="3200" dirty="0" err="1"/>
              <a:t>can</a:t>
            </a:r>
            <a:r>
              <a:rPr lang="cs-CZ" sz="3200" dirty="0"/>
              <a:t> copy </a:t>
            </a:r>
            <a:r>
              <a:rPr lang="cs-CZ" sz="3200" dirty="0" err="1"/>
              <a:t>it</a:t>
            </a:r>
            <a:r>
              <a:rPr lang="cs-CZ" sz="3200" dirty="0"/>
              <a:t> in </a:t>
            </a:r>
            <a:r>
              <a:rPr lang="cs-CZ" sz="3200" dirty="0" err="1"/>
              <a:t>your</a:t>
            </a:r>
            <a:r>
              <a:rPr lang="cs-CZ" sz="3200" dirty="0"/>
              <a:t> </a:t>
            </a:r>
            <a:r>
              <a:rPr lang="cs-CZ" sz="3200" dirty="0" err="1"/>
              <a:t>exercise</a:t>
            </a:r>
            <a:r>
              <a:rPr lang="cs-CZ" sz="3200" dirty="0"/>
              <a:t> </a:t>
            </a:r>
            <a:r>
              <a:rPr lang="cs-CZ" sz="3200" dirty="0" err="1"/>
              <a:t>book</a:t>
            </a:r>
            <a:r>
              <a:rPr lang="cs-CZ" sz="3200" dirty="0"/>
              <a:t> </a:t>
            </a:r>
            <a:r>
              <a:rPr lang="cs-CZ" sz="3200" dirty="0" err="1"/>
              <a:t>or</a:t>
            </a:r>
            <a:r>
              <a:rPr lang="cs-CZ" sz="3200" dirty="0"/>
              <a:t> </a:t>
            </a:r>
            <a:r>
              <a:rPr lang="cs-CZ" sz="3200" dirty="0" err="1"/>
              <a:t>download</a:t>
            </a:r>
            <a:r>
              <a:rPr lang="cs-CZ" sz="3200" dirty="0"/>
              <a:t> </a:t>
            </a:r>
            <a:r>
              <a:rPr lang="cs-CZ" sz="3200" dirty="0" err="1"/>
              <a:t>it</a:t>
            </a:r>
            <a:r>
              <a:rPr lang="cs-CZ" sz="3200" dirty="0"/>
              <a:t> </a:t>
            </a:r>
            <a:r>
              <a:rPr lang="cs-CZ" sz="3200" dirty="0" err="1"/>
              <a:t>from</a:t>
            </a:r>
            <a:r>
              <a:rPr lang="cs-CZ" sz="3200" dirty="0"/>
              <a:t> </a:t>
            </a:r>
            <a:r>
              <a:rPr lang="cs-CZ" sz="3200" dirty="0" err="1"/>
              <a:t>the</a:t>
            </a:r>
            <a:r>
              <a:rPr lang="cs-CZ" sz="3200" dirty="0"/>
              <a:t> web </a:t>
            </a:r>
            <a:r>
              <a:rPr lang="cs-CZ" sz="3200" dirty="0" err="1"/>
              <a:t>site</a:t>
            </a:r>
            <a:r>
              <a:rPr lang="cs-CZ" sz="3200" dirty="0"/>
              <a:t> and </a:t>
            </a:r>
            <a:r>
              <a:rPr lang="cs-CZ" sz="3200" dirty="0" err="1"/>
              <a:t>print</a:t>
            </a:r>
            <a:r>
              <a:rPr lang="cs-CZ" sz="3200" dirty="0"/>
              <a:t> </a:t>
            </a:r>
            <a:r>
              <a:rPr lang="cs-CZ" sz="3200" dirty="0" err="1"/>
              <a:t>it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332570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9A16779E-727B-4053-97BE-6FB32C402B07}"/>
              </a:ext>
            </a:extLst>
          </p:cNvPr>
          <p:cNvSpPr/>
          <p:nvPr/>
        </p:nvSpPr>
        <p:spPr>
          <a:xfrm>
            <a:off x="7219493" y="4184759"/>
            <a:ext cx="2844800" cy="1663700"/>
          </a:xfrm>
          <a:prstGeom prst="wedgeEllipseCallout">
            <a:avLst>
              <a:gd name="adj1" fmla="val 55060"/>
              <a:gd name="adj2" fmla="val 6631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76D5AB-FD0D-4E38-B6D7-77C97C6E3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986" y="544469"/>
            <a:ext cx="10515600" cy="892175"/>
          </a:xfrm>
        </p:spPr>
        <p:txBody>
          <a:bodyPr/>
          <a:lstStyle/>
          <a:p>
            <a:r>
              <a:rPr lang="cs-CZ" dirty="0" err="1"/>
              <a:t>Lesson</a:t>
            </a:r>
            <a:r>
              <a:rPr lang="cs-CZ" dirty="0"/>
              <a:t> 2 – Past </a:t>
            </a:r>
            <a:r>
              <a:rPr lang="cs-CZ" dirty="0" err="1"/>
              <a:t>Simple</a:t>
            </a:r>
            <a:r>
              <a:rPr lang="cs-CZ" dirty="0"/>
              <a:t> (</a:t>
            </a:r>
            <a:r>
              <a:rPr lang="cs-CZ" dirty="0" err="1"/>
              <a:t>Regular</a:t>
            </a:r>
            <a:r>
              <a:rPr lang="cs-CZ" dirty="0"/>
              <a:t> </a:t>
            </a:r>
            <a:r>
              <a:rPr lang="cs-CZ" dirty="0" err="1"/>
              <a:t>verbs</a:t>
            </a:r>
            <a:r>
              <a:rPr lang="cs-CZ" dirty="0"/>
              <a:t>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178C17-637C-4545-8EA3-46EA9531D2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986" y="1612921"/>
            <a:ext cx="11203214" cy="524507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/>
              <a:t>Dnes se naučíme jak mluvit a psát v angličtině o věcech, které se staly v určitém čase v minulosti a jsou ukončené – </a:t>
            </a:r>
            <a:r>
              <a:rPr lang="cs-CZ" b="1" dirty="0"/>
              <a:t>minulý čas sloves (Past </a:t>
            </a:r>
            <a:r>
              <a:rPr lang="cs-CZ" b="1" dirty="0" err="1"/>
              <a:t>Simple</a:t>
            </a:r>
            <a:r>
              <a:rPr lang="cs-CZ" b="1" dirty="0"/>
              <a:t>)</a:t>
            </a:r>
          </a:p>
          <a:p>
            <a:pPr marL="0" indent="0">
              <a:buNone/>
            </a:pPr>
            <a:r>
              <a:rPr lang="cs-CZ" b="1" dirty="0">
                <a:solidFill>
                  <a:schemeClr val="accent6"/>
                </a:solidFill>
              </a:rPr>
              <a:t>SIGNÁLNÍ SLOVA: YESTERDAY, LAST WEEK, LAST MONTH, IN 2019</a:t>
            </a:r>
          </a:p>
          <a:p>
            <a:pPr marL="0" indent="0">
              <a:buNone/>
            </a:pPr>
            <a:r>
              <a:rPr lang="cs-CZ" dirty="0"/>
              <a:t>My už umíme minulý čas od slovesa BE – WAS/WERE</a:t>
            </a:r>
          </a:p>
          <a:p>
            <a:pPr marL="0" indent="0">
              <a:buNone/>
            </a:pPr>
            <a:r>
              <a:rPr lang="cs-CZ" dirty="0"/>
              <a:t>Teď si řekneme, jak se tvoří minulý čas u další skupiny sloves. Protože ho tvořím podle </a:t>
            </a:r>
            <a:r>
              <a:rPr lang="cs-CZ" u="sng" dirty="0"/>
              <a:t>jednoho pravidla</a:t>
            </a:r>
            <a:r>
              <a:rPr lang="cs-CZ" dirty="0"/>
              <a:t>, těmto slovesům se říká </a:t>
            </a:r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r>
              <a:rPr lang="cs-CZ" b="1" dirty="0"/>
              <a:t>PRAVIDELNÁ SLOVESA (REGULAR VERBS)</a:t>
            </a:r>
            <a:br>
              <a:rPr lang="cs-CZ" b="1" dirty="0"/>
            </a:br>
            <a:endParaRPr lang="cs-CZ" b="1" dirty="0"/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dirty="0"/>
              <a:t>PRAVIDLO I TABULKU NA DALŠÍ STRANĚ SI OPIŠTE DO SEŠITU!</a:t>
            </a:r>
            <a:endParaRPr lang="en-US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B36702-DE20-479B-8D40-E90CC66F9DAB}"/>
              </a:ext>
            </a:extLst>
          </p:cNvPr>
          <p:cNvSpPr txBox="1"/>
          <p:nvPr/>
        </p:nvSpPr>
        <p:spPr>
          <a:xfrm rot="225514" flipH="1">
            <a:off x="7855480" y="4601110"/>
            <a:ext cx="19736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A jaké je to pravidlo?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937313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1AA5D-7D06-499A-B7F5-2C58EAAB4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199" y="122011"/>
            <a:ext cx="10947400" cy="714375"/>
          </a:xfrm>
        </p:spPr>
        <p:txBody>
          <a:bodyPr>
            <a:noAutofit/>
          </a:bodyPr>
          <a:lstStyle/>
          <a:p>
            <a:r>
              <a:rPr lang="cs-CZ" sz="3200" b="1" dirty="0"/>
              <a:t>Past </a:t>
            </a:r>
            <a:r>
              <a:rPr lang="cs-CZ" sz="3200" b="1" dirty="0" err="1"/>
              <a:t>Simple</a:t>
            </a:r>
            <a:r>
              <a:rPr lang="cs-CZ" sz="3200" b="1" dirty="0"/>
              <a:t>: </a:t>
            </a:r>
            <a:r>
              <a:rPr lang="cs-CZ" sz="3200" b="1" dirty="0" err="1"/>
              <a:t>Regular</a:t>
            </a:r>
            <a:r>
              <a:rPr lang="cs-CZ" sz="3200" b="1" dirty="0"/>
              <a:t> </a:t>
            </a:r>
            <a:r>
              <a:rPr lang="cs-CZ" sz="3200" b="1" dirty="0" err="1"/>
              <a:t>verbs</a:t>
            </a:r>
            <a:r>
              <a:rPr lang="cs-CZ" sz="3200" b="1" dirty="0"/>
              <a:t> (Minulý čas prostý: pravidelná slovesa)</a:t>
            </a:r>
            <a:endParaRPr lang="en-US" sz="3200" b="1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220EF817-D192-4A2C-B34E-7CD00DA405A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3477557"/>
              </p:ext>
            </p:extLst>
          </p:nvPr>
        </p:nvGraphicFramePr>
        <p:xfrm>
          <a:off x="730251" y="2445293"/>
          <a:ext cx="10515596" cy="420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7127">
                  <a:extLst>
                    <a:ext uri="{9D8B030D-6E8A-4147-A177-3AD203B41FA5}">
                      <a16:colId xmlns:a16="http://schemas.microsoft.com/office/drawing/2014/main" val="1953667892"/>
                    </a:ext>
                  </a:extLst>
                </a:gridCol>
                <a:gridCol w="2240995">
                  <a:extLst>
                    <a:ext uri="{9D8B030D-6E8A-4147-A177-3AD203B41FA5}">
                      <a16:colId xmlns:a16="http://schemas.microsoft.com/office/drawing/2014/main" val="3707878059"/>
                    </a:ext>
                  </a:extLst>
                </a:gridCol>
                <a:gridCol w="2268737">
                  <a:extLst>
                    <a:ext uri="{9D8B030D-6E8A-4147-A177-3AD203B41FA5}">
                      <a16:colId xmlns:a16="http://schemas.microsoft.com/office/drawing/2014/main" val="1483719869"/>
                    </a:ext>
                  </a:extLst>
                </a:gridCol>
                <a:gridCol w="2268737">
                  <a:extLst>
                    <a:ext uri="{9D8B030D-6E8A-4147-A177-3AD203B41FA5}">
                      <a16:colId xmlns:a16="http://schemas.microsoft.com/office/drawing/2014/main" val="172947049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sz="2000" dirty="0"/>
                        <a:t>Pravidlo: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dirty="0" err="1"/>
                        <a:t>Present</a:t>
                      </a:r>
                      <a:r>
                        <a:rPr lang="cs-CZ" sz="2000" dirty="0"/>
                        <a:t> (základní, přítomný tvar)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dirty="0"/>
                        <a:t>Past (Minulý čas)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dirty="0"/>
                        <a:t>Další příklady z textu 34/2b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5147098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000" dirty="0"/>
                        <a:t>U většiny sloves přidáme koncovku </a:t>
                      </a:r>
                      <a:r>
                        <a:rPr lang="cs-CZ" sz="2000" b="1" dirty="0"/>
                        <a:t>-</a:t>
                      </a:r>
                      <a:r>
                        <a:rPr lang="cs-CZ" sz="2000" b="1" dirty="0" err="1"/>
                        <a:t>ed</a:t>
                      </a:r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dirty="0" err="1"/>
                        <a:t>check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3733650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000" dirty="0"/>
                        <a:t>U sloves která končí –e přidáme -</a:t>
                      </a:r>
                      <a:r>
                        <a:rPr lang="cs-CZ" sz="2000" b="1" dirty="0"/>
                        <a:t>d</a:t>
                      </a:r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dirty="0" err="1"/>
                        <a:t>arrive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0917626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000" dirty="0"/>
                        <a:t>U jednoslabičných sloves, která mají samohlásku a souhlásku, </a:t>
                      </a:r>
                      <a:r>
                        <a:rPr lang="cs-CZ" sz="2000" b="1" dirty="0">
                          <a:solidFill>
                            <a:schemeClr val="tx1"/>
                          </a:solidFill>
                        </a:rPr>
                        <a:t>zdvojíme poslední </a:t>
                      </a:r>
                      <a:r>
                        <a:rPr lang="cs-CZ" sz="2000" dirty="0"/>
                        <a:t>písmeno </a:t>
                      </a:r>
                      <a:r>
                        <a:rPr lang="cs-CZ" sz="2000" b="1" dirty="0"/>
                        <a:t>+</a:t>
                      </a:r>
                      <a:r>
                        <a:rPr lang="cs-CZ" sz="2000" b="1" dirty="0" err="1"/>
                        <a:t>ed</a:t>
                      </a:r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cs-CZ" sz="2000" dirty="0"/>
                    </a:p>
                    <a:p>
                      <a:r>
                        <a:rPr lang="cs-CZ" sz="2000" dirty="0" err="1"/>
                        <a:t>grab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7852132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000" dirty="0"/>
                        <a:t>Slovesa která končí na –l </a:t>
                      </a:r>
                      <a:r>
                        <a:rPr lang="cs-CZ" sz="2000" b="1" dirty="0"/>
                        <a:t>zdvojíme l </a:t>
                      </a:r>
                      <a:r>
                        <a:rPr lang="cs-CZ" sz="2000" dirty="0"/>
                        <a:t>a přidáme </a:t>
                      </a:r>
                      <a:r>
                        <a:rPr lang="cs-CZ" sz="2000" b="1" dirty="0"/>
                        <a:t>-</a:t>
                      </a:r>
                      <a:r>
                        <a:rPr lang="cs-CZ" sz="2000" b="1" dirty="0" err="1"/>
                        <a:t>ed</a:t>
                      </a:r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cs-CZ" sz="2000" dirty="0"/>
                    </a:p>
                    <a:p>
                      <a:r>
                        <a:rPr lang="cs-CZ" sz="2000" dirty="0" err="1"/>
                        <a:t>travel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1408235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000" dirty="0"/>
                        <a:t>Slovesa která končí na –y – změna na </a:t>
                      </a:r>
                      <a:r>
                        <a:rPr lang="cs-CZ" sz="2000" b="1" dirty="0"/>
                        <a:t>-</a:t>
                      </a:r>
                      <a:r>
                        <a:rPr lang="cs-CZ" sz="2000" b="1" dirty="0" err="1"/>
                        <a:t>ied</a:t>
                      </a:r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2000" dirty="0"/>
                    </a:p>
                    <a:p>
                      <a:r>
                        <a:rPr lang="cs-CZ" sz="2000" dirty="0" err="1"/>
                        <a:t>try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5141050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485B4306-2670-4235-BA10-E34ABAE5A468}"/>
              </a:ext>
            </a:extLst>
          </p:cNvPr>
          <p:cNvSpPr txBox="1"/>
          <p:nvPr/>
        </p:nvSpPr>
        <p:spPr>
          <a:xfrm>
            <a:off x="730251" y="1040675"/>
            <a:ext cx="107314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B050"/>
                </a:solidFill>
              </a:rPr>
              <a:t>Pro vytvoření minulého času prostého, přidáme k základnímu tvaru slovesa </a:t>
            </a:r>
            <a:br>
              <a:rPr lang="cs-CZ" sz="2400" dirty="0">
                <a:solidFill>
                  <a:srgbClr val="00B050"/>
                </a:solidFill>
              </a:rPr>
            </a:br>
            <a:r>
              <a:rPr lang="cs-CZ" sz="2400" dirty="0">
                <a:solidFill>
                  <a:srgbClr val="00B050"/>
                </a:solidFill>
              </a:rPr>
              <a:t>koncovku –ED, ale někde musíme dát pozor na změnu psaní slovesa (zkuste doplnit v tabulce, vyhledat v textu v učebnici 34/2a, nebo v pracovním sešitě str. 74)</a:t>
            </a:r>
            <a:endParaRPr lang="en-US" sz="2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9697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F6DCD-F4F4-4F11-A2EE-21C5A0209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12560"/>
          </a:xfrm>
        </p:spPr>
        <p:txBody>
          <a:bodyPr>
            <a:normAutofit/>
          </a:bodyPr>
          <a:lstStyle/>
          <a:p>
            <a:r>
              <a:rPr lang="cs-CZ" dirty="0"/>
              <a:t>Past </a:t>
            </a:r>
            <a:r>
              <a:rPr lang="cs-CZ" dirty="0" err="1"/>
              <a:t>Simple</a:t>
            </a:r>
            <a:r>
              <a:rPr lang="cs-CZ" dirty="0"/>
              <a:t>: </a:t>
            </a:r>
            <a:r>
              <a:rPr lang="cs-CZ" dirty="0" err="1"/>
              <a:t>Regular</a:t>
            </a:r>
            <a:r>
              <a:rPr lang="cs-CZ" dirty="0"/>
              <a:t> </a:t>
            </a:r>
            <a:r>
              <a:rPr lang="cs-CZ" dirty="0" err="1"/>
              <a:t>verbs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E8DAE1-86C3-43CD-AC45-652FCBBF8F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7300"/>
            <a:ext cx="10515600" cy="49196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err="1"/>
              <a:t>Correct</a:t>
            </a:r>
            <a:r>
              <a:rPr lang="cs-CZ" dirty="0"/>
              <a:t> </a:t>
            </a:r>
            <a:r>
              <a:rPr lang="cs-CZ" dirty="0" err="1"/>
              <a:t>spelling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verbs</a:t>
            </a:r>
            <a:r>
              <a:rPr lang="cs-CZ" dirty="0"/>
              <a:t> in table: </a:t>
            </a:r>
          </a:p>
          <a:p>
            <a:pPr marL="0" indent="0">
              <a:buNone/>
            </a:pPr>
            <a:r>
              <a:rPr lang="cs-CZ" dirty="0" err="1">
                <a:solidFill>
                  <a:srgbClr val="FF0000"/>
                </a:solidFill>
              </a:rPr>
              <a:t>checked</a:t>
            </a:r>
            <a:r>
              <a:rPr lang="cs-CZ" dirty="0">
                <a:solidFill>
                  <a:srgbClr val="FF0000"/>
                </a:solidFill>
              </a:rPr>
              <a:t>, </a:t>
            </a:r>
            <a:r>
              <a:rPr lang="cs-CZ" dirty="0" err="1">
                <a:solidFill>
                  <a:srgbClr val="FF0000"/>
                </a:solidFill>
              </a:rPr>
              <a:t>arrived</a:t>
            </a:r>
            <a:r>
              <a:rPr lang="cs-CZ" dirty="0">
                <a:solidFill>
                  <a:srgbClr val="FF0000"/>
                </a:solidFill>
              </a:rPr>
              <a:t>, </a:t>
            </a:r>
            <a:r>
              <a:rPr lang="cs-CZ" dirty="0" err="1">
                <a:solidFill>
                  <a:srgbClr val="FF0000"/>
                </a:solidFill>
              </a:rPr>
              <a:t>grabbed</a:t>
            </a:r>
            <a:r>
              <a:rPr lang="cs-CZ" dirty="0">
                <a:solidFill>
                  <a:srgbClr val="FF0000"/>
                </a:solidFill>
              </a:rPr>
              <a:t>, </a:t>
            </a:r>
            <a:r>
              <a:rPr lang="cs-CZ" dirty="0" err="1">
                <a:solidFill>
                  <a:srgbClr val="FF0000"/>
                </a:solidFill>
              </a:rPr>
              <a:t>travelled</a:t>
            </a:r>
            <a:r>
              <a:rPr lang="cs-CZ" dirty="0">
                <a:solidFill>
                  <a:srgbClr val="FF0000"/>
                </a:solidFill>
              </a:rPr>
              <a:t>, </a:t>
            </a:r>
            <a:r>
              <a:rPr lang="cs-CZ" dirty="0" err="1">
                <a:solidFill>
                  <a:srgbClr val="FF0000"/>
                </a:solidFill>
              </a:rPr>
              <a:t>tried</a:t>
            </a:r>
            <a:endParaRPr lang="cs-CZ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dirty="0"/>
              <a:t>Listen and </a:t>
            </a:r>
            <a:r>
              <a:rPr lang="cs-CZ" dirty="0" err="1"/>
              <a:t>read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text in </a:t>
            </a:r>
            <a:r>
              <a:rPr lang="cs-CZ" dirty="0" err="1"/>
              <a:t>Textbook</a:t>
            </a:r>
            <a:r>
              <a:rPr lang="cs-CZ" dirty="0"/>
              <a:t> on </a:t>
            </a:r>
            <a:r>
              <a:rPr lang="cs-CZ" dirty="0" err="1"/>
              <a:t>page</a:t>
            </a:r>
            <a:r>
              <a:rPr lang="cs-CZ" dirty="0"/>
              <a:t> 34 and </a:t>
            </a:r>
            <a:r>
              <a:rPr lang="cs-CZ" dirty="0" err="1"/>
              <a:t>find</a:t>
            </a:r>
            <a:r>
              <a:rPr lang="cs-CZ" dirty="0"/>
              <a:t> more </a:t>
            </a:r>
            <a:r>
              <a:rPr lang="cs-CZ" dirty="0" err="1"/>
              <a:t>verbs</a:t>
            </a:r>
            <a:r>
              <a:rPr lang="cs-CZ" dirty="0"/>
              <a:t> in past tense and </a:t>
            </a:r>
            <a:r>
              <a:rPr lang="cs-CZ" dirty="0" err="1"/>
              <a:t>write</a:t>
            </a:r>
            <a:r>
              <a:rPr lang="cs-CZ" dirty="0"/>
              <a:t> </a:t>
            </a:r>
            <a:r>
              <a:rPr lang="cs-CZ" dirty="0" err="1"/>
              <a:t>them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table.</a:t>
            </a:r>
          </a:p>
          <a:p>
            <a:pPr marL="0" indent="0">
              <a:buNone/>
            </a:pPr>
            <a:r>
              <a:rPr lang="cs-CZ" dirty="0"/>
              <a:t>(V textu v učebnici na str. 34 vyhledejte další slovesa v minulém čase a doplňte je do tabulky)</a:t>
            </a:r>
            <a:endParaRPr lang="en-US" dirty="0"/>
          </a:p>
          <a:p>
            <a:pPr marL="0" indent="0">
              <a:buNone/>
            </a:pPr>
            <a:endParaRPr lang="cs-CZ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b="1" dirty="0" err="1"/>
              <a:t>Take</a:t>
            </a:r>
            <a:r>
              <a:rPr lang="cs-CZ" b="1" dirty="0"/>
              <a:t> a </a:t>
            </a:r>
            <a:r>
              <a:rPr lang="cs-CZ" b="1" dirty="0" err="1"/>
              <a:t>photo</a:t>
            </a:r>
            <a:r>
              <a:rPr lang="cs-CZ" b="1" dirty="0"/>
              <a:t> </a:t>
            </a:r>
            <a:r>
              <a:rPr lang="cs-CZ" b="1" dirty="0" err="1"/>
              <a:t>of</a:t>
            </a:r>
            <a:r>
              <a:rPr lang="cs-CZ" b="1" dirty="0"/>
              <a:t> </a:t>
            </a:r>
            <a:r>
              <a:rPr lang="cs-CZ" b="1" dirty="0" err="1"/>
              <a:t>your</a:t>
            </a:r>
            <a:r>
              <a:rPr lang="cs-CZ" b="1" dirty="0"/>
              <a:t> </a:t>
            </a:r>
            <a:r>
              <a:rPr lang="cs-CZ" b="1" dirty="0" err="1"/>
              <a:t>exercise</a:t>
            </a:r>
            <a:r>
              <a:rPr lang="cs-CZ" b="1" dirty="0"/>
              <a:t> </a:t>
            </a:r>
            <a:r>
              <a:rPr lang="cs-CZ" b="1" dirty="0" err="1"/>
              <a:t>book</a:t>
            </a:r>
            <a:r>
              <a:rPr lang="cs-CZ" b="1" dirty="0"/>
              <a:t> </a:t>
            </a:r>
            <a:r>
              <a:rPr lang="cs-CZ" b="1" dirty="0" err="1"/>
              <a:t>Present</a:t>
            </a:r>
            <a:r>
              <a:rPr lang="cs-CZ" b="1" dirty="0"/>
              <a:t> </a:t>
            </a:r>
            <a:r>
              <a:rPr lang="cs-CZ" b="1" dirty="0" err="1"/>
              <a:t>Simple</a:t>
            </a:r>
            <a:r>
              <a:rPr lang="cs-CZ" b="1" dirty="0"/>
              <a:t>: </a:t>
            </a:r>
            <a:r>
              <a:rPr lang="cs-CZ" b="1" dirty="0" err="1"/>
              <a:t>Regular</a:t>
            </a:r>
            <a:r>
              <a:rPr lang="cs-CZ" b="1" dirty="0"/>
              <a:t> </a:t>
            </a:r>
            <a:r>
              <a:rPr lang="cs-CZ" b="1" dirty="0" err="1"/>
              <a:t>verbs</a:t>
            </a:r>
            <a:r>
              <a:rPr lang="cs-CZ" b="1" dirty="0"/>
              <a:t> table </a:t>
            </a:r>
            <a:r>
              <a:rPr lang="cs-CZ" dirty="0"/>
              <a:t>and </a:t>
            </a:r>
            <a:r>
              <a:rPr lang="cs-CZ" dirty="0" err="1"/>
              <a:t>send</a:t>
            </a:r>
            <a:r>
              <a:rPr lang="cs-CZ" dirty="0"/>
              <a:t> </a:t>
            </a:r>
            <a:r>
              <a:rPr lang="cs-CZ" dirty="0" err="1"/>
              <a:t>it</a:t>
            </a:r>
            <a:r>
              <a:rPr lang="cs-CZ" dirty="0"/>
              <a:t> to </a:t>
            </a:r>
            <a:r>
              <a:rPr lang="cs-CZ" dirty="0" err="1"/>
              <a:t>me</a:t>
            </a:r>
            <a:r>
              <a:rPr lang="cs-CZ" dirty="0"/>
              <a:t> by email (</a:t>
            </a:r>
            <a:r>
              <a:rPr lang="cs-CZ" dirty="0">
                <a:hlinkClick r:id="rId2"/>
              </a:rPr>
              <a:t>mccollum@santoska.cz</a:t>
            </a:r>
            <a:r>
              <a:rPr lang="cs-CZ" dirty="0"/>
              <a:t>)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033720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BD33064-61C2-4C9E-AC2A-2253F3407D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Lesson</a:t>
            </a:r>
            <a:r>
              <a:rPr lang="cs-CZ" dirty="0"/>
              <a:t> 3: Past </a:t>
            </a:r>
            <a:r>
              <a:rPr lang="cs-CZ" dirty="0" err="1"/>
              <a:t>Simple</a:t>
            </a:r>
            <a:r>
              <a:rPr lang="cs-CZ" dirty="0"/>
              <a:t>: negative (zápor)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D5F8741-A356-426A-A8A6-98F1F1FB06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1214"/>
            <a:ext cx="10515600" cy="46257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Zkuste si nejdříve procvičit minulý čas pravidelných sloves v tomto </a:t>
            </a:r>
            <a:r>
              <a:rPr lang="cs-CZ" dirty="0" err="1">
                <a:hlinkClick r:id="rId2"/>
              </a:rPr>
              <a:t>Quizletu</a:t>
            </a:r>
            <a:r>
              <a:rPr lang="cs-CZ" dirty="0"/>
              <a:t> (věty dejte do minulého času)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https://quizlet.com/_8911ra?x=1qqt&amp;i=2qvoee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dirty="0"/>
              <a:t>Jak uděláme v minulém čase zápor? </a:t>
            </a:r>
          </a:p>
          <a:p>
            <a:pPr marL="0" indent="0">
              <a:buNone/>
            </a:pPr>
            <a:r>
              <a:rPr lang="cs-CZ" dirty="0"/>
              <a:t>Musíme použít pomocné slovo DO v minulém čase – DID NOT (DIDN´T)</a:t>
            </a:r>
          </a:p>
          <a:p>
            <a:pPr marL="0" indent="0">
              <a:buNone/>
            </a:pPr>
            <a:r>
              <a:rPr lang="cs-CZ" dirty="0"/>
              <a:t>Protože v minulém čase už je sloveso DID NOT </a:t>
            </a:r>
            <a:r>
              <a:rPr lang="cs-CZ" u="sng" dirty="0">
                <a:solidFill>
                  <a:srgbClr val="00B050"/>
                </a:solidFill>
              </a:rPr>
              <a:t>druhé sloveso ve větě necháme v základním tvaru</a:t>
            </a:r>
            <a:r>
              <a:rPr lang="cs-CZ" dirty="0">
                <a:solidFill>
                  <a:srgbClr val="00B050"/>
                </a:solidFill>
              </a:rPr>
              <a:t>.</a:t>
            </a:r>
          </a:p>
          <a:p>
            <a:pPr marL="0" indent="0">
              <a:buNone/>
            </a:pPr>
            <a:r>
              <a:rPr lang="cs-CZ" dirty="0">
                <a:solidFill>
                  <a:srgbClr val="00B050"/>
                </a:solidFill>
              </a:rPr>
              <a:t>I </a:t>
            </a:r>
            <a:r>
              <a:rPr lang="cs-CZ" dirty="0" err="1">
                <a:solidFill>
                  <a:srgbClr val="00B050"/>
                </a:solidFill>
              </a:rPr>
              <a:t>didn´t</a:t>
            </a:r>
            <a:r>
              <a:rPr lang="cs-CZ" dirty="0">
                <a:solidFill>
                  <a:srgbClr val="00B050"/>
                </a:solidFill>
              </a:rPr>
              <a:t> play </a:t>
            </a:r>
            <a:r>
              <a:rPr lang="cs-CZ" dirty="0" err="1">
                <a:solidFill>
                  <a:srgbClr val="00B050"/>
                </a:solidFill>
              </a:rPr>
              <a:t>football</a:t>
            </a:r>
            <a:r>
              <a:rPr lang="cs-CZ" dirty="0">
                <a:solidFill>
                  <a:srgbClr val="00B050"/>
                </a:solidFill>
              </a:rPr>
              <a:t>. </a:t>
            </a:r>
            <a:r>
              <a:rPr lang="cs-CZ" dirty="0" err="1">
                <a:solidFill>
                  <a:srgbClr val="00B050"/>
                </a:solidFill>
              </a:rPr>
              <a:t>We</a:t>
            </a:r>
            <a:r>
              <a:rPr lang="cs-CZ" dirty="0">
                <a:solidFill>
                  <a:srgbClr val="00B050"/>
                </a:solidFill>
              </a:rPr>
              <a:t> </a:t>
            </a:r>
            <a:r>
              <a:rPr lang="cs-CZ" dirty="0" err="1">
                <a:solidFill>
                  <a:srgbClr val="00B050"/>
                </a:solidFill>
              </a:rPr>
              <a:t>didn´t</a:t>
            </a:r>
            <a:r>
              <a:rPr lang="cs-CZ" dirty="0">
                <a:solidFill>
                  <a:srgbClr val="00B050"/>
                </a:solidFill>
              </a:rPr>
              <a:t> </a:t>
            </a:r>
            <a:r>
              <a:rPr lang="cs-CZ" dirty="0" err="1">
                <a:solidFill>
                  <a:srgbClr val="00B050"/>
                </a:solidFill>
              </a:rPr>
              <a:t>watch</a:t>
            </a:r>
            <a:r>
              <a:rPr lang="cs-CZ" dirty="0">
                <a:solidFill>
                  <a:srgbClr val="00B050"/>
                </a:solidFill>
              </a:rPr>
              <a:t> TV (ale </a:t>
            </a:r>
            <a:r>
              <a:rPr lang="cs-CZ" dirty="0" err="1">
                <a:solidFill>
                  <a:srgbClr val="00B050"/>
                </a:solidFill>
              </a:rPr>
              <a:t>We</a:t>
            </a:r>
            <a:r>
              <a:rPr lang="cs-CZ" dirty="0">
                <a:solidFill>
                  <a:srgbClr val="00B050"/>
                </a:solidFill>
              </a:rPr>
              <a:t> </a:t>
            </a:r>
            <a:r>
              <a:rPr lang="cs-CZ" dirty="0" err="1">
                <a:solidFill>
                  <a:srgbClr val="00B050"/>
                </a:solidFill>
              </a:rPr>
              <a:t>watched</a:t>
            </a:r>
            <a:r>
              <a:rPr lang="cs-CZ" dirty="0">
                <a:solidFill>
                  <a:srgbClr val="00B050"/>
                </a:solidFill>
              </a:rPr>
              <a:t> TV.)</a:t>
            </a:r>
            <a:endParaRPr lang="cs-CZ" dirty="0">
              <a:solidFill>
                <a:srgbClr val="FF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4837D64-1AF5-45DC-9562-A882147F06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675914" y="1978705"/>
            <a:ext cx="1796143" cy="1796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940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88D5C5C-D06E-4791-9ADC-91B1A40ADF89}"/>
              </a:ext>
            </a:extLst>
          </p:cNvPr>
          <p:cNvSpPr/>
          <p:nvPr/>
        </p:nvSpPr>
        <p:spPr>
          <a:xfrm>
            <a:off x="685800" y="2563586"/>
            <a:ext cx="9470571" cy="86541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F1A809-541C-4927-9FD4-574AD4631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Past </a:t>
            </a:r>
            <a:r>
              <a:rPr lang="cs-CZ" dirty="0" err="1"/>
              <a:t>Simple</a:t>
            </a:r>
            <a:r>
              <a:rPr lang="cs-CZ" dirty="0"/>
              <a:t>: Negative (zápor)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26298D-F14D-4C3F-996B-0D2D25FD06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In </a:t>
            </a:r>
            <a:r>
              <a:rPr lang="cs-CZ" dirty="0" err="1"/>
              <a:t>your</a:t>
            </a:r>
            <a:r>
              <a:rPr lang="cs-CZ" dirty="0"/>
              <a:t> </a:t>
            </a:r>
            <a:r>
              <a:rPr lang="cs-CZ" u="sng" dirty="0" err="1"/>
              <a:t>exercise</a:t>
            </a:r>
            <a:r>
              <a:rPr lang="cs-CZ" u="sng" dirty="0"/>
              <a:t> </a:t>
            </a:r>
            <a:r>
              <a:rPr lang="cs-CZ" u="sng" dirty="0" err="1"/>
              <a:t>book</a:t>
            </a:r>
            <a:r>
              <a:rPr lang="cs-CZ" u="sng" dirty="0"/>
              <a:t> </a:t>
            </a:r>
            <a:r>
              <a:rPr lang="cs-CZ" dirty="0"/>
              <a:t>– copy table </a:t>
            </a:r>
            <a:r>
              <a:rPr lang="cs-CZ" dirty="0" err="1"/>
              <a:t>from</a:t>
            </a:r>
            <a:r>
              <a:rPr lang="cs-CZ" dirty="0"/>
              <a:t> WB p. 75 </a:t>
            </a:r>
            <a:br>
              <a:rPr lang="cs-CZ" dirty="0"/>
            </a:br>
            <a:endParaRPr lang="cs-CZ" dirty="0"/>
          </a:p>
          <a:p>
            <a:pPr marL="0" indent="0">
              <a:buNone/>
            </a:pPr>
            <a:r>
              <a:rPr lang="cs-CZ" b="1" dirty="0"/>
              <a:t>3.6 Minulý čas prostý: zápor </a:t>
            </a:r>
            <a:r>
              <a:rPr lang="cs-CZ" dirty="0"/>
              <a:t>(pracovní sešit str. 75)</a:t>
            </a:r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r>
              <a:rPr lang="cs-CZ" dirty="0" err="1"/>
              <a:t>Practice</a:t>
            </a:r>
            <a:r>
              <a:rPr lang="cs-CZ" dirty="0"/>
              <a:t> </a:t>
            </a:r>
            <a:r>
              <a:rPr lang="cs-CZ" dirty="0" err="1"/>
              <a:t>here</a:t>
            </a:r>
            <a:r>
              <a:rPr lang="cs-CZ" dirty="0"/>
              <a:t> </a:t>
            </a:r>
            <a:r>
              <a:rPr lang="cs-CZ" dirty="0">
                <a:hlinkClick r:id="rId4"/>
              </a:rPr>
              <a:t>on </a:t>
            </a:r>
            <a:r>
              <a:rPr lang="cs-CZ" dirty="0" err="1">
                <a:hlinkClick r:id="rId4"/>
              </a:rPr>
              <a:t>the</a:t>
            </a:r>
            <a:r>
              <a:rPr lang="cs-CZ" dirty="0">
                <a:hlinkClick r:id="rId4"/>
              </a:rPr>
              <a:t> internet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And </a:t>
            </a:r>
            <a:r>
              <a:rPr lang="cs-CZ" dirty="0" err="1"/>
              <a:t>practice</a:t>
            </a:r>
            <a:r>
              <a:rPr lang="cs-CZ" dirty="0"/>
              <a:t> in </a:t>
            </a:r>
            <a:r>
              <a:rPr lang="cs-CZ" dirty="0" err="1"/>
              <a:t>Workbook</a:t>
            </a:r>
            <a:r>
              <a:rPr lang="cs-CZ" dirty="0"/>
              <a:t> </a:t>
            </a:r>
            <a:r>
              <a:rPr lang="cs-CZ" dirty="0" err="1"/>
              <a:t>page</a:t>
            </a:r>
            <a:r>
              <a:rPr lang="cs-CZ" dirty="0"/>
              <a:t> 27/3 and 4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Listen </a:t>
            </a:r>
            <a:r>
              <a:rPr lang="cs-CZ" dirty="0" err="1"/>
              <a:t>here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exercise</a:t>
            </a:r>
            <a:r>
              <a:rPr lang="cs-CZ" dirty="0"/>
              <a:t> 3 </a:t>
            </a:r>
            <a:endParaRPr lang="en-US" dirty="0"/>
          </a:p>
        </p:txBody>
      </p:sp>
      <p:pic>
        <p:nvPicPr>
          <p:cNvPr id="5" name="14-Track 14">
            <a:hlinkClick r:id="" action="ppaction://media"/>
            <a:extLst>
              <a:ext uri="{FF2B5EF4-FFF2-40B4-BE49-F238E27FC236}">
                <a16:creationId xmlns:a16="http://schemas.microsoft.com/office/drawing/2014/main" id="{D09B13FF-9953-496F-9731-0F1DFD5254D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268685" y="5246914"/>
            <a:ext cx="609600" cy="6096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FB5BFE5-8645-4173-B768-F61B5C362440}"/>
              </a:ext>
            </a:extLst>
          </p:cNvPr>
          <p:cNvSpPr txBox="1"/>
          <p:nvPr/>
        </p:nvSpPr>
        <p:spPr>
          <a:xfrm rot="10800000">
            <a:off x="9880600" y="5071684"/>
            <a:ext cx="19177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/>
              <a:t>2 </a:t>
            </a:r>
            <a:r>
              <a:rPr lang="cs-CZ" sz="1600" dirty="0" err="1"/>
              <a:t>grandma</a:t>
            </a:r>
            <a:endParaRPr lang="cs-CZ" sz="1600" dirty="0"/>
          </a:p>
          <a:p>
            <a:r>
              <a:rPr lang="cs-CZ" sz="1600" dirty="0"/>
              <a:t>3 DVD</a:t>
            </a:r>
          </a:p>
          <a:p>
            <a:r>
              <a:rPr lang="cs-CZ" sz="1600" dirty="0"/>
              <a:t>4 </a:t>
            </a:r>
            <a:r>
              <a:rPr lang="cs-CZ" sz="1600" dirty="0" err="1"/>
              <a:t>computer</a:t>
            </a:r>
            <a:r>
              <a:rPr lang="cs-CZ" sz="1600" dirty="0"/>
              <a:t> </a:t>
            </a:r>
            <a:r>
              <a:rPr lang="cs-CZ" sz="1600" dirty="0" err="1"/>
              <a:t>games</a:t>
            </a:r>
            <a:endParaRPr lang="cs-CZ" sz="1600" dirty="0"/>
          </a:p>
          <a:p>
            <a:r>
              <a:rPr lang="cs-CZ" sz="1600" dirty="0"/>
              <a:t>5 </a:t>
            </a:r>
            <a:r>
              <a:rPr lang="cs-CZ" sz="1600" dirty="0" err="1"/>
              <a:t>Spanish</a:t>
            </a:r>
            <a:endParaRPr lang="cs-CZ" sz="1600" dirty="0"/>
          </a:p>
          <a:p>
            <a:r>
              <a:rPr lang="cs-CZ" sz="1600" dirty="0"/>
              <a:t>6 bus ticket</a:t>
            </a:r>
          </a:p>
          <a:p>
            <a:r>
              <a:rPr lang="cs-CZ" sz="1600" dirty="0"/>
              <a:t>7 </a:t>
            </a:r>
            <a:r>
              <a:rPr lang="cs-CZ" sz="1600" dirty="0" err="1"/>
              <a:t>red</a:t>
            </a:r>
            <a:r>
              <a:rPr lang="cs-CZ" sz="1600" dirty="0"/>
              <a:t> </a:t>
            </a:r>
            <a:r>
              <a:rPr lang="cs-CZ" sz="1600" dirty="0" err="1"/>
              <a:t>suitcase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583738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74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1645</TotalTime>
  <Words>606</Words>
  <Application>Microsoft Office PowerPoint</Application>
  <PresentationFormat>Widescreen</PresentationFormat>
  <Paragraphs>85</Paragraphs>
  <Slides>10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Wingdings</vt:lpstr>
      <vt:lpstr>Office Theme</vt:lpstr>
      <vt:lpstr>Week 30th March – 3rd April</vt:lpstr>
      <vt:lpstr>Lesson 1 – WB check</vt:lpstr>
      <vt:lpstr>Vocabulary revision</vt:lpstr>
      <vt:lpstr>PowerPoint Presentation</vt:lpstr>
      <vt:lpstr>Lesson 2 – Past Simple (Regular verbs)</vt:lpstr>
      <vt:lpstr>Past Simple: Regular verbs (Minulý čas prostý: pravidelná slovesa)</vt:lpstr>
      <vt:lpstr>Past Simple: Regular verbs</vt:lpstr>
      <vt:lpstr>Lesson 3: Past Simple: negative (zápor)</vt:lpstr>
      <vt:lpstr>Past Simple: Negative (zápor)</vt:lpstr>
      <vt:lpstr>This is all for this week!  Take care and remember to eat lots of vitamins!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Week 29th March – 3rd April</dc:title>
  <dc:creator>Tereza McCollum</dc:creator>
  <cp:lastModifiedBy>Tereza McCollum</cp:lastModifiedBy>
  <cp:revision>14</cp:revision>
  <dcterms:created xsi:type="dcterms:W3CDTF">2020-03-27T13:38:34Z</dcterms:created>
  <dcterms:modified xsi:type="dcterms:W3CDTF">2020-03-29T17:11:28Z</dcterms:modified>
</cp:coreProperties>
</file>