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E2D9-92F4-4D5B-9CE2-0001351E6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6A1EE-F0E7-4302-B04E-CF17C2292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6582DC-5067-4C6B-B170-F6C262DAAB58}"/>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5" name="Footer Placeholder 4">
            <a:extLst>
              <a:ext uri="{FF2B5EF4-FFF2-40B4-BE49-F238E27FC236}">
                <a16:creationId xmlns:a16="http://schemas.microsoft.com/office/drawing/2014/main" id="{07CEA4BA-B7EB-48EB-B33B-1BAD90970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6D448-0C90-42C0-81CE-EDBEC1B6603D}"/>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406411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FF20-8661-4E81-8850-A115158B4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A98145-3DB0-4F20-8C0C-32DB4E05FB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D0940-D3C1-4E04-8BD5-458170510934}"/>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5" name="Footer Placeholder 4">
            <a:extLst>
              <a:ext uri="{FF2B5EF4-FFF2-40B4-BE49-F238E27FC236}">
                <a16:creationId xmlns:a16="http://schemas.microsoft.com/office/drawing/2014/main" id="{F9DD29D7-410D-40B7-8410-A698A0D28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AFB95-1032-44B8-914F-9A683889CF77}"/>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193486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289FC7-E6D8-4173-A5FA-A6AA3C5C71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CA18BD-2F8E-4BF5-8333-9352AD5358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9B42E-2A4C-4306-AE99-48AF83BDCE0E}"/>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5" name="Footer Placeholder 4">
            <a:extLst>
              <a:ext uri="{FF2B5EF4-FFF2-40B4-BE49-F238E27FC236}">
                <a16:creationId xmlns:a16="http://schemas.microsoft.com/office/drawing/2014/main" id="{5F21029B-0BC1-448F-ADC4-6920FF089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4728B-8761-4D93-A6CB-0B1345573598}"/>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21891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DFA28-50F9-41B9-AD84-C9D3B5E1F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602F6-C7A6-43DF-9C47-F65473937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C5E62-0C91-4A41-A80A-6C7FB3F6D785}"/>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5" name="Footer Placeholder 4">
            <a:extLst>
              <a:ext uri="{FF2B5EF4-FFF2-40B4-BE49-F238E27FC236}">
                <a16:creationId xmlns:a16="http://schemas.microsoft.com/office/drawing/2014/main" id="{8BBD79F5-C2AC-43BE-B0CD-29B4DABDD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B88A7-F68A-4280-922C-E692DB9DB4E0}"/>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128325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479C-75DB-45D2-B7CC-23BA58EEE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F76F64-8231-48CD-AB3E-81B5EE9A2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E3EB6C-E310-4E30-BB09-899E68ABEF30}"/>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5" name="Footer Placeholder 4">
            <a:extLst>
              <a:ext uri="{FF2B5EF4-FFF2-40B4-BE49-F238E27FC236}">
                <a16:creationId xmlns:a16="http://schemas.microsoft.com/office/drawing/2014/main" id="{BD6C5694-2664-4AF8-935B-51F8641E9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40650-D977-4707-ACC7-B049821E2DED}"/>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363558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48B-2EE7-4923-AE39-121C8F470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41F01-39F3-43D3-8C23-F5A01A7CD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D92016-28A3-49EB-970A-4CD7DD29E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D522EA-9FAB-4989-8A3A-2C112538289E}"/>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6" name="Footer Placeholder 5">
            <a:extLst>
              <a:ext uri="{FF2B5EF4-FFF2-40B4-BE49-F238E27FC236}">
                <a16:creationId xmlns:a16="http://schemas.microsoft.com/office/drawing/2014/main" id="{03D4AA7D-92D8-4F77-8F39-D0BC122E5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EE94D-6A2B-42C7-B16E-1652D5164133}"/>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397489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93F-40CE-4BCF-9BDE-247CDF36CE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28726-9BA1-4D78-B8BE-36EF58E61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6A926-0D28-4970-AFA3-68F8A31BD9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18EA78-865E-40D9-AAFF-FFA7F145C5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371EE5-ACAD-456E-995B-B9054F667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51CA82-C75D-43E6-974D-3CCC615182B5}"/>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8" name="Footer Placeholder 7">
            <a:extLst>
              <a:ext uri="{FF2B5EF4-FFF2-40B4-BE49-F238E27FC236}">
                <a16:creationId xmlns:a16="http://schemas.microsoft.com/office/drawing/2014/main" id="{19DC4866-763B-4438-8A8D-798326EC06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D06604-65AE-48B6-88C8-AAF44731F8F7}"/>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406450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8764-B15A-4FCC-9E1B-21BE2AFC78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4302F-F456-44D0-85F3-08B57CAB2DAA}"/>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4" name="Footer Placeholder 3">
            <a:extLst>
              <a:ext uri="{FF2B5EF4-FFF2-40B4-BE49-F238E27FC236}">
                <a16:creationId xmlns:a16="http://schemas.microsoft.com/office/drawing/2014/main" id="{121C2D54-19C4-4FBF-B672-A7831F27E5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F0C525-B694-4B10-A271-DAD2CBB04275}"/>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349906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55C13-7198-466D-B7FC-D8A237090AEF}"/>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3" name="Footer Placeholder 2">
            <a:extLst>
              <a:ext uri="{FF2B5EF4-FFF2-40B4-BE49-F238E27FC236}">
                <a16:creationId xmlns:a16="http://schemas.microsoft.com/office/drawing/2014/main" id="{D25B3687-0412-4DD4-8FA7-90DB44413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8BAF31-135B-44BB-A748-AF7FBD38530B}"/>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335251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F426-7D39-4C96-A818-05B32F514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DF6F1E-FC2B-4A70-AA57-0A8C4311F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DA43E2-A10C-406C-AACA-457B9C066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BA7F8-DBB0-425B-A40B-9671AABB4CA4}"/>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6" name="Footer Placeholder 5">
            <a:extLst>
              <a:ext uri="{FF2B5EF4-FFF2-40B4-BE49-F238E27FC236}">
                <a16:creationId xmlns:a16="http://schemas.microsoft.com/office/drawing/2014/main" id="{C545A5DC-F6E6-4280-84D4-DAE49F246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8A46C-699F-4BC5-84B4-ECEA82F85364}"/>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70839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CB7F-A1FC-4F64-8E60-0E5866A5F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8728F9-C8E5-43B9-AFCC-9A0995D4D7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A81723-B6FB-4093-B240-7F7B289FE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51544-DCF7-408D-83CF-191B84F45BAB}"/>
              </a:ext>
            </a:extLst>
          </p:cNvPr>
          <p:cNvSpPr>
            <a:spLocks noGrp="1"/>
          </p:cNvSpPr>
          <p:nvPr>
            <p:ph type="dt" sz="half" idx="10"/>
          </p:nvPr>
        </p:nvSpPr>
        <p:spPr/>
        <p:txBody>
          <a:bodyPr/>
          <a:lstStyle/>
          <a:p>
            <a:fld id="{B6144EF1-09DE-4C07-BEDE-B5702801EC45}" type="datetimeFigureOut">
              <a:rPr lang="en-US" smtClean="0"/>
              <a:t>5/15/2020</a:t>
            </a:fld>
            <a:endParaRPr lang="en-US"/>
          </a:p>
        </p:txBody>
      </p:sp>
      <p:sp>
        <p:nvSpPr>
          <p:cNvPr id="6" name="Footer Placeholder 5">
            <a:extLst>
              <a:ext uri="{FF2B5EF4-FFF2-40B4-BE49-F238E27FC236}">
                <a16:creationId xmlns:a16="http://schemas.microsoft.com/office/drawing/2014/main" id="{384B93BE-3F80-482B-AB8F-2F80FC3D7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92190-3B29-40F2-9C26-0C9170DA2A2D}"/>
              </a:ext>
            </a:extLst>
          </p:cNvPr>
          <p:cNvSpPr>
            <a:spLocks noGrp="1"/>
          </p:cNvSpPr>
          <p:nvPr>
            <p:ph type="sldNum" sz="quarter" idx="12"/>
          </p:nvPr>
        </p:nvSpPr>
        <p:spPr/>
        <p:txBody>
          <a:bodyPr/>
          <a:lstStyle/>
          <a:p>
            <a:fld id="{0005E66F-E741-41FB-B4EC-57BFCDF6013B}" type="slidenum">
              <a:rPr lang="en-US" smtClean="0"/>
              <a:t>‹#›</a:t>
            </a:fld>
            <a:endParaRPr lang="en-US"/>
          </a:p>
        </p:txBody>
      </p:sp>
    </p:spTree>
    <p:extLst>
      <p:ext uri="{BB962C8B-B14F-4D97-AF65-F5344CB8AC3E}">
        <p14:creationId xmlns:p14="http://schemas.microsoft.com/office/powerpoint/2010/main" val="116711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7452C0-626C-445A-A498-E1085FF70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CE88DF-7115-44D1-BA47-0B3EC4050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8BA73-6FDF-40DE-BA2C-243D73523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44EF1-09DE-4C07-BEDE-B5702801EC45}" type="datetimeFigureOut">
              <a:rPr lang="en-US" smtClean="0"/>
              <a:t>5/15/2020</a:t>
            </a:fld>
            <a:endParaRPr lang="en-US"/>
          </a:p>
        </p:txBody>
      </p:sp>
      <p:sp>
        <p:nvSpPr>
          <p:cNvPr id="5" name="Footer Placeholder 4">
            <a:extLst>
              <a:ext uri="{FF2B5EF4-FFF2-40B4-BE49-F238E27FC236}">
                <a16:creationId xmlns:a16="http://schemas.microsoft.com/office/drawing/2014/main" id="{F786BDDE-5BD6-405E-905D-6B2C20201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79FA7B-F108-47DA-8630-DFDF3F258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5E66F-E741-41FB-B4EC-57BFCDF6013B}" type="slidenum">
              <a:rPr lang="en-US" smtClean="0"/>
              <a:t>‹#›</a:t>
            </a:fld>
            <a:endParaRPr lang="en-US"/>
          </a:p>
        </p:txBody>
      </p:sp>
    </p:spTree>
    <p:extLst>
      <p:ext uri="{BB962C8B-B14F-4D97-AF65-F5344CB8AC3E}">
        <p14:creationId xmlns:p14="http://schemas.microsoft.com/office/powerpoint/2010/main" val="306359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hyperlink" Target="https://en.islcollective.com/video-lessons/lego-movie-trailer-adjectives-adverbs-comparatives-superlat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ly.google.com/view/4IT-RVyCY0X" TargetMode="External"/><Relationship Id="rId2" Type="http://schemas.openxmlformats.org/officeDocument/2006/relationships/hyperlink" Target="https://www.liveworksheets.com/kt1842q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pexels.com/photo/gold-coin-209743/" TargetMode="External"/><Relationship Id="rId7" Type="http://schemas.openxmlformats.org/officeDocument/2006/relationships/hyperlink" Target="https://www.flickr.com/photos/ervins_strauhmanis/27935639395"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hyperlink" Target="http://scpsandboxwiki.wikidot.com/mekanss" TargetMode="External"/><Relationship Id="rId5" Type="http://schemas.openxmlformats.org/officeDocument/2006/relationships/hyperlink" Target="https://movies.stackexchange.com/questions/80511/can-any-broom-be-used-to-fly-in-harry-potter/80513" TargetMode="External"/><Relationship Id="rId10" Type="http://schemas.openxmlformats.org/officeDocument/2006/relationships/image" Target="../media/image8.jpg"/><Relationship Id="rId4" Type="http://schemas.openxmlformats.org/officeDocument/2006/relationships/image" Target="../media/image5.png"/><Relationship Id="rId9" Type="http://schemas.openxmlformats.org/officeDocument/2006/relationships/hyperlink" Target="http://elementrpg.wikidot.com/wiki:baelvanna-s-potions-emporiu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aKdV5FvXLuI&amp;t=22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3D5DEE-2DB8-43BC-B8A7-9B826A59B3C9}"/>
              </a:ext>
            </a:extLst>
          </p:cNvPr>
          <p:cNvSpPr>
            <a:spLocks noGrp="1"/>
          </p:cNvSpPr>
          <p:nvPr>
            <p:ph type="title"/>
          </p:nvPr>
        </p:nvSpPr>
        <p:spPr/>
        <p:txBody>
          <a:bodyPr/>
          <a:lstStyle/>
          <a:p>
            <a:r>
              <a:rPr lang="cs-CZ" dirty="0"/>
              <a:t>7. třída – </a:t>
            </a:r>
            <a:r>
              <a:rPr lang="cs-CZ" dirty="0" err="1"/>
              <a:t>English</a:t>
            </a:r>
            <a:r>
              <a:rPr lang="cs-CZ" dirty="0"/>
              <a:t> 18th – 22nd May</a:t>
            </a:r>
            <a:endParaRPr lang="en-US" dirty="0"/>
          </a:p>
        </p:txBody>
      </p:sp>
      <p:sp>
        <p:nvSpPr>
          <p:cNvPr id="5" name="Content Placeholder 4">
            <a:extLst>
              <a:ext uri="{FF2B5EF4-FFF2-40B4-BE49-F238E27FC236}">
                <a16:creationId xmlns:a16="http://schemas.microsoft.com/office/drawing/2014/main" id="{7C003E90-EBB0-4232-92FA-21D78C7FF2EA}"/>
              </a:ext>
            </a:extLst>
          </p:cNvPr>
          <p:cNvSpPr>
            <a:spLocks noGrp="1"/>
          </p:cNvSpPr>
          <p:nvPr>
            <p:ph idx="1"/>
          </p:nvPr>
        </p:nvSpPr>
        <p:spPr/>
        <p:txBody>
          <a:bodyPr/>
          <a:lstStyle/>
          <a:p>
            <a:pPr marL="0" indent="0">
              <a:buNone/>
            </a:pPr>
            <a:r>
              <a:rPr lang="cs-CZ" dirty="0"/>
              <a:t>Všichni kdo poslali krátkou reklamu dostali velkou jedničku! Skvěle jsme se navíc na online hodině pobavili. Díky!</a:t>
            </a:r>
          </a:p>
          <a:p>
            <a:pPr marL="0" indent="0">
              <a:buNone/>
            </a:pPr>
            <a:endParaRPr lang="cs-CZ" dirty="0"/>
          </a:p>
          <a:p>
            <a:pPr marL="0" indent="0">
              <a:buNone/>
            </a:pPr>
            <a:r>
              <a:rPr lang="cs-CZ" dirty="0"/>
              <a:t>Z minulého týdne máme hotové:</a:t>
            </a:r>
          </a:p>
          <a:p>
            <a:pPr>
              <a:buFont typeface="Wingdings" panose="05000000000000000000" pitchFamily="2" charset="2"/>
              <a:buChar char="ü"/>
            </a:pPr>
            <a:r>
              <a:rPr lang="cs-CZ" dirty="0">
                <a:solidFill>
                  <a:srgbClr val="00B050"/>
                </a:solidFill>
              </a:rPr>
              <a:t>6D </a:t>
            </a:r>
            <a:r>
              <a:rPr lang="cs-CZ" dirty="0" err="1">
                <a:solidFill>
                  <a:srgbClr val="00B050"/>
                </a:solidFill>
              </a:rPr>
              <a:t>Suggestions</a:t>
            </a:r>
            <a:r>
              <a:rPr lang="cs-CZ" dirty="0">
                <a:solidFill>
                  <a:srgbClr val="00B050"/>
                </a:solidFill>
              </a:rPr>
              <a:t>, pracovní sešit máme hotový do strany 60</a:t>
            </a:r>
          </a:p>
          <a:p>
            <a:pPr>
              <a:buFont typeface="Wingdings" panose="05000000000000000000" pitchFamily="2" charset="2"/>
              <a:buChar char="ü"/>
            </a:pPr>
            <a:r>
              <a:rPr lang="cs-CZ" dirty="0" err="1">
                <a:solidFill>
                  <a:srgbClr val="00B050"/>
                </a:solidFill>
              </a:rPr>
              <a:t>Short</a:t>
            </a:r>
            <a:r>
              <a:rPr lang="cs-CZ" dirty="0">
                <a:solidFill>
                  <a:srgbClr val="00B050"/>
                </a:solidFill>
              </a:rPr>
              <a:t> video – make </a:t>
            </a:r>
            <a:r>
              <a:rPr lang="cs-CZ" dirty="0" err="1">
                <a:solidFill>
                  <a:srgbClr val="00B050"/>
                </a:solidFill>
              </a:rPr>
              <a:t>your</a:t>
            </a:r>
            <a:r>
              <a:rPr lang="cs-CZ" dirty="0">
                <a:solidFill>
                  <a:srgbClr val="00B050"/>
                </a:solidFill>
              </a:rPr>
              <a:t> </a:t>
            </a:r>
            <a:r>
              <a:rPr lang="cs-CZ" dirty="0" err="1">
                <a:solidFill>
                  <a:srgbClr val="00B050"/>
                </a:solidFill>
              </a:rPr>
              <a:t>own</a:t>
            </a:r>
            <a:r>
              <a:rPr lang="cs-CZ" dirty="0">
                <a:solidFill>
                  <a:srgbClr val="00B050"/>
                </a:solidFill>
              </a:rPr>
              <a:t> </a:t>
            </a:r>
            <a:r>
              <a:rPr lang="cs-CZ" dirty="0" err="1">
                <a:solidFill>
                  <a:srgbClr val="00B050"/>
                </a:solidFill>
              </a:rPr>
              <a:t>commercial</a:t>
            </a:r>
            <a:endParaRPr lang="cs-CZ" dirty="0">
              <a:solidFill>
                <a:srgbClr val="00B050"/>
              </a:solidFill>
            </a:endParaRPr>
          </a:p>
          <a:p>
            <a:pPr marL="0" indent="0">
              <a:buNone/>
            </a:pPr>
            <a:endParaRPr lang="cs-CZ" dirty="0">
              <a:solidFill>
                <a:srgbClr val="00B050"/>
              </a:solidFill>
            </a:endParaRPr>
          </a:p>
          <a:p>
            <a:pPr marL="0" indent="0">
              <a:buNone/>
            </a:pPr>
            <a:endParaRPr lang="cs-CZ" dirty="0">
              <a:solidFill>
                <a:srgbClr val="00B050"/>
              </a:solidFill>
            </a:endParaRPr>
          </a:p>
          <a:p>
            <a:pPr>
              <a:buFont typeface="Wingdings" panose="05000000000000000000" pitchFamily="2" charset="2"/>
              <a:buChar char="ü"/>
            </a:pPr>
            <a:endParaRPr lang="cs-CZ" dirty="0">
              <a:solidFill>
                <a:srgbClr val="00B050"/>
              </a:solidFill>
            </a:endParaRPr>
          </a:p>
          <a:p>
            <a:pPr>
              <a:buFontTx/>
              <a:buChar char="-"/>
            </a:pPr>
            <a:endParaRPr lang="en-US" dirty="0"/>
          </a:p>
        </p:txBody>
      </p:sp>
    </p:spTree>
    <p:extLst>
      <p:ext uri="{BB962C8B-B14F-4D97-AF65-F5344CB8AC3E}">
        <p14:creationId xmlns:p14="http://schemas.microsoft.com/office/powerpoint/2010/main" val="220499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4AD07-F75F-4F14-AB8C-3CDE88607501}"/>
              </a:ext>
            </a:extLst>
          </p:cNvPr>
          <p:cNvSpPr>
            <a:spLocks noGrp="1"/>
          </p:cNvSpPr>
          <p:nvPr>
            <p:ph type="title"/>
          </p:nvPr>
        </p:nvSpPr>
        <p:spPr/>
        <p:txBody>
          <a:bodyPr/>
          <a:lstStyle/>
          <a:p>
            <a:r>
              <a:rPr lang="cs-CZ" dirty="0" err="1"/>
              <a:t>Lesson</a:t>
            </a:r>
            <a:r>
              <a:rPr lang="cs-CZ" dirty="0"/>
              <a:t> 1 - </a:t>
            </a:r>
            <a:r>
              <a:rPr lang="cs-CZ" dirty="0" err="1"/>
              <a:t>Suggestions</a:t>
            </a:r>
            <a:endParaRPr lang="en-US" dirty="0"/>
          </a:p>
        </p:txBody>
      </p:sp>
      <p:sp>
        <p:nvSpPr>
          <p:cNvPr id="5" name="Content Placeholder 4">
            <a:extLst>
              <a:ext uri="{FF2B5EF4-FFF2-40B4-BE49-F238E27FC236}">
                <a16:creationId xmlns:a16="http://schemas.microsoft.com/office/drawing/2014/main" id="{8F001895-26A7-4980-810B-A18D7E2B7834}"/>
              </a:ext>
            </a:extLst>
          </p:cNvPr>
          <p:cNvSpPr>
            <a:spLocks noGrp="1"/>
          </p:cNvSpPr>
          <p:nvPr>
            <p:ph idx="1"/>
          </p:nvPr>
        </p:nvSpPr>
        <p:spPr>
          <a:xfrm>
            <a:off x="838200" y="1690688"/>
            <a:ext cx="10515600" cy="4486275"/>
          </a:xfrm>
        </p:spPr>
        <p:txBody>
          <a:bodyPr>
            <a:normAutofit lnSpcReduction="10000"/>
          </a:bodyPr>
          <a:lstStyle/>
          <a:p>
            <a:pPr marL="0" indent="0">
              <a:buNone/>
            </a:pPr>
            <a:r>
              <a:rPr lang="cs-CZ" dirty="0" err="1"/>
              <a:t>Finish</a:t>
            </a:r>
            <a:r>
              <a:rPr lang="cs-CZ" dirty="0"/>
              <a:t> </a:t>
            </a:r>
            <a:r>
              <a:rPr lang="cs-CZ" dirty="0" err="1"/>
              <a:t>the</a:t>
            </a:r>
            <a:r>
              <a:rPr lang="cs-CZ" dirty="0"/>
              <a:t> </a:t>
            </a:r>
            <a:r>
              <a:rPr lang="cs-CZ" dirty="0" err="1"/>
              <a:t>Suggestions</a:t>
            </a:r>
            <a:r>
              <a:rPr lang="cs-CZ" dirty="0"/>
              <a:t> </a:t>
            </a:r>
            <a:r>
              <a:rPr lang="cs-CZ" dirty="0" err="1"/>
              <a:t>practice</a:t>
            </a:r>
            <a:r>
              <a:rPr lang="cs-CZ" dirty="0"/>
              <a:t> in </a:t>
            </a:r>
            <a:r>
              <a:rPr lang="cs-CZ" dirty="0" err="1"/>
              <a:t>your</a:t>
            </a:r>
            <a:r>
              <a:rPr lang="cs-CZ" dirty="0"/>
              <a:t> </a:t>
            </a:r>
            <a:r>
              <a:rPr lang="cs-CZ" dirty="0" err="1"/>
              <a:t>workbook</a:t>
            </a:r>
            <a:endParaRPr lang="cs-CZ" dirty="0"/>
          </a:p>
          <a:p>
            <a:pPr marL="0" indent="0">
              <a:buNone/>
            </a:pPr>
            <a:r>
              <a:rPr lang="cs-CZ" dirty="0"/>
              <a:t>60/3</a:t>
            </a:r>
          </a:p>
          <a:p>
            <a:pPr marL="0" indent="0">
              <a:buNone/>
            </a:pPr>
            <a:r>
              <a:rPr lang="cs-CZ" dirty="0"/>
              <a:t>61/4</a:t>
            </a:r>
          </a:p>
          <a:p>
            <a:pPr marL="0" indent="0">
              <a:buNone/>
            </a:pPr>
            <a:r>
              <a:rPr lang="cs-CZ" dirty="0"/>
              <a:t>61/5 </a:t>
            </a:r>
          </a:p>
          <a:p>
            <a:pPr marL="0" indent="0">
              <a:buNone/>
            </a:pPr>
            <a:endParaRPr lang="cs-CZ" dirty="0"/>
          </a:p>
          <a:p>
            <a:pPr marL="0" indent="0">
              <a:buNone/>
            </a:pPr>
            <a:r>
              <a:rPr lang="cs-CZ" dirty="0">
                <a:solidFill>
                  <a:srgbClr val="00B050"/>
                </a:solidFill>
              </a:rPr>
              <a:t>ONLINE LESSON </a:t>
            </a:r>
            <a:r>
              <a:rPr lang="cs-CZ" dirty="0" err="1">
                <a:solidFill>
                  <a:srgbClr val="00B050"/>
                </a:solidFill>
              </a:rPr>
              <a:t>Textbook</a:t>
            </a:r>
            <a:r>
              <a:rPr lang="cs-CZ" dirty="0">
                <a:solidFill>
                  <a:srgbClr val="00B050"/>
                </a:solidFill>
              </a:rPr>
              <a:t> 75/5a (uděláme společně na online hodině, kdo nebude, dodělá si doma)</a:t>
            </a:r>
          </a:p>
          <a:p>
            <a:pPr marL="0" indent="0">
              <a:buNone/>
            </a:pPr>
            <a:r>
              <a:rPr lang="cs-CZ" dirty="0" err="1"/>
              <a:t>Listening</a:t>
            </a:r>
            <a:r>
              <a:rPr lang="cs-CZ" dirty="0"/>
              <a:t> – </a:t>
            </a:r>
            <a:r>
              <a:rPr lang="cs-CZ" dirty="0" err="1"/>
              <a:t>fill</a:t>
            </a:r>
            <a:r>
              <a:rPr lang="cs-CZ" dirty="0"/>
              <a:t> in </a:t>
            </a:r>
            <a:r>
              <a:rPr lang="cs-CZ" dirty="0" err="1"/>
              <a:t>the</a:t>
            </a:r>
            <a:r>
              <a:rPr lang="cs-CZ" dirty="0"/>
              <a:t> table (udělejte si ještě jeden sloupeček, zavolejte kamarádovi a vyplňte podle jeho/jejích odpovědí)</a:t>
            </a:r>
          </a:p>
          <a:p>
            <a:pPr marL="0" indent="0">
              <a:buNone/>
            </a:pPr>
            <a:r>
              <a:rPr lang="cs-CZ" dirty="0"/>
              <a:t>Co můžete navrhnout – inspirace ve </a:t>
            </a:r>
            <a:r>
              <a:rPr lang="cs-CZ" dirty="0" err="1"/>
              <a:t>cv</a:t>
            </a:r>
            <a:r>
              <a:rPr lang="cs-CZ" dirty="0"/>
              <a:t>. 75/6 </a:t>
            </a:r>
            <a:endParaRPr lang="en-US" dirty="0"/>
          </a:p>
        </p:txBody>
      </p:sp>
      <p:pic>
        <p:nvPicPr>
          <p:cNvPr id="6" name="31-Track 31">
            <a:hlinkClick r:id="" action="ppaction://media"/>
            <a:extLst>
              <a:ext uri="{FF2B5EF4-FFF2-40B4-BE49-F238E27FC236}">
                <a16:creationId xmlns:a16="http://schemas.microsoft.com/office/drawing/2014/main" id="{4F5D92A9-A32C-4BF0-8389-31A2650C9DF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4700" y="3003551"/>
            <a:ext cx="609600" cy="609600"/>
          </a:xfrm>
          <a:prstGeom prst="rect">
            <a:avLst/>
          </a:prstGeom>
        </p:spPr>
      </p:pic>
    </p:spTree>
    <p:extLst>
      <p:ext uri="{BB962C8B-B14F-4D97-AF65-F5344CB8AC3E}">
        <p14:creationId xmlns:p14="http://schemas.microsoft.com/office/powerpoint/2010/main" val="86449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5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CCFF-0ABC-49E8-B531-02D5296331A9}"/>
              </a:ext>
            </a:extLst>
          </p:cNvPr>
          <p:cNvSpPr>
            <a:spLocks noGrp="1"/>
          </p:cNvSpPr>
          <p:nvPr>
            <p:ph type="title"/>
          </p:nvPr>
        </p:nvSpPr>
        <p:spPr/>
        <p:txBody>
          <a:bodyPr/>
          <a:lstStyle/>
          <a:p>
            <a:r>
              <a:rPr lang="cs-CZ" dirty="0" err="1"/>
              <a:t>Lesson</a:t>
            </a:r>
            <a:r>
              <a:rPr lang="cs-CZ" dirty="0"/>
              <a:t> 2 – </a:t>
            </a:r>
            <a:r>
              <a:rPr lang="cs-CZ" dirty="0" err="1"/>
              <a:t>Revision</a:t>
            </a:r>
            <a:r>
              <a:rPr lang="cs-CZ" dirty="0"/>
              <a:t> </a:t>
            </a:r>
            <a:r>
              <a:rPr lang="cs-CZ" dirty="0" err="1"/>
              <a:t>Entertainment</a:t>
            </a:r>
            <a:r>
              <a:rPr lang="cs-CZ" dirty="0"/>
              <a:t> </a:t>
            </a:r>
            <a:endParaRPr lang="en-US" dirty="0"/>
          </a:p>
        </p:txBody>
      </p:sp>
      <p:sp>
        <p:nvSpPr>
          <p:cNvPr id="3" name="Content Placeholder 2">
            <a:extLst>
              <a:ext uri="{FF2B5EF4-FFF2-40B4-BE49-F238E27FC236}">
                <a16:creationId xmlns:a16="http://schemas.microsoft.com/office/drawing/2014/main" id="{A644134D-187D-4028-89A0-F8F233F76991}"/>
              </a:ext>
            </a:extLst>
          </p:cNvPr>
          <p:cNvSpPr>
            <a:spLocks noGrp="1"/>
          </p:cNvSpPr>
          <p:nvPr>
            <p:ph idx="1"/>
          </p:nvPr>
        </p:nvSpPr>
        <p:spPr>
          <a:xfrm>
            <a:off x="838200" y="1574800"/>
            <a:ext cx="10515600" cy="4602163"/>
          </a:xfrm>
        </p:spPr>
        <p:txBody>
          <a:bodyPr/>
          <a:lstStyle/>
          <a:p>
            <a:pPr marL="0" indent="0">
              <a:buNone/>
            </a:pPr>
            <a:r>
              <a:rPr lang="cs-CZ" b="1" dirty="0" err="1"/>
              <a:t>Adverbs</a:t>
            </a:r>
            <a:endParaRPr lang="cs-CZ" b="1" dirty="0"/>
          </a:p>
          <a:p>
            <a:pPr marL="0" indent="0">
              <a:buNone/>
            </a:pPr>
            <a:r>
              <a:rPr lang="cs-CZ" dirty="0" err="1"/>
              <a:t>Textbook</a:t>
            </a:r>
            <a:r>
              <a:rPr lang="cs-CZ" dirty="0"/>
              <a:t> 78/1a and b in </a:t>
            </a:r>
            <a:r>
              <a:rPr lang="cs-CZ" dirty="0" err="1"/>
              <a:t>your</a:t>
            </a:r>
            <a:r>
              <a:rPr lang="cs-CZ" dirty="0"/>
              <a:t> </a:t>
            </a:r>
            <a:r>
              <a:rPr lang="cs-CZ" dirty="0" err="1"/>
              <a:t>exercise</a:t>
            </a:r>
            <a:r>
              <a:rPr lang="cs-CZ" dirty="0"/>
              <a:t> </a:t>
            </a:r>
            <a:r>
              <a:rPr lang="cs-CZ" dirty="0" err="1"/>
              <a:t>book</a:t>
            </a:r>
            <a:endParaRPr lang="cs-CZ" dirty="0"/>
          </a:p>
          <a:p>
            <a:pPr marL="0" indent="0">
              <a:buNone/>
            </a:pPr>
            <a:r>
              <a:rPr lang="cs-CZ" dirty="0"/>
              <a:t>Do </a:t>
            </a:r>
            <a:r>
              <a:rPr lang="cs-CZ" dirty="0" err="1"/>
              <a:t>this</a:t>
            </a:r>
            <a:r>
              <a:rPr lang="cs-CZ" dirty="0"/>
              <a:t> video </a:t>
            </a:r>
            <a:r>
              <a:rPr lang="cs-CZ" dirty="0" err="1"/>
              <a:t>quiz</a:t>
            </a:r>
            <a:r>
              <a:rPr lang="cs-CZ" dirty="0"/>
              <a:t> to </a:t>
            </a:r>
            <a:r>
              <a:rPr lang="cs-CZ" dirty="0" err="1"/>
              <a:t>practice</a:t>
            </a:r>
            <a:r>
              <a:rPr lang="cs-CZ" dirty="0"/>
              <a:t> </a:t>
            </a:r>
            <a:r>
              <a:rPr lang="cs-CZ" dirty="0" err="1"/>
              <a:t>adverbs</a:t>
            </a:r>
            <a:r>
              <a:rPr lang="cs-CZ" dirty="0"/>
              <a:t>, </a:t>
            </a:r>
            <a:r>
              <a:rPr lang="cs-CZ" dirty="0" err="1"/>
              <a:t>adjectives</a:t>
            </a:r>
            <a:endParaRPr lang="cs-CZ" dirty="0"/>
          </a:p>
          <a:p>
            <a:pPr marL="0" indent="0">
              <a:buNone/>
            </a:pPr>
            <a:r>
              <a:rPr lang="en-US" dirty="0">
                <a:hlinkClick r:id="rId2"/>
              </a:rPr>
              <a:t>https://en.islcollective.com/video-lessons/lego-movie-trailer-adjectives-adverbs-comparatives-superlati</a:t>
            </a:r>
            <a:endParaRPr lang="cs-CZ" dirty="0"/>
          </a:p>
          <a:p>
            <a:pPr marL="0" indent="0">
              <a:buNone/>
            </a:pPr>
            <a:endParaRPr lang="cs-CZ" dirty="0"/>
          </a:p>
          <a:p>
            <a:pPr marL="0" indent="0">
              <a:buNone/>
            </a:pPr>
            <a:r>
              <a:rPr lang="cs-CZ" b="1" dirty="0" err="1"/>
              <a:t>Entertainment</a:t>
            </a:r>
            <a:r>
              <a:rPr lang="cs-CZ" b="1" dirty="0"/>
              <a:t> </a:t>
            </a:r>
            <a:r>
              <a:rPr lang="cs-CZ" b="1" dirty="0" err="1"/>
              <a:t>vocabulary</a:t>
            </a:r>
            <a:r>
              <a:rPr lang="cs-CZ" b="1" dirty="0"/>
              <a:t> </a:t>
            </a:r>
          </a:p>
          <a:p>
            <a:pPr marL="0" indent="0">
              <a:buNone/>
            </a:pPr>
            <a:r>
              <a:rPr lang="cs-CZ" dirty="0" err="1"/>
              <a:t>Textbook</a:t>
            </a:r>
            <a:r>
              <a:rPr lang="cs-CZ" dirty="0"/>
              <a:t> 78/5 – </a:t>
            </a:r>
            <a:r>
              <a:rPr lang="cs-CZ" dirty="0" err="1"/>
              <a:t>can</a:t>
            </a:r>
            <a:r>
              <a:rPr lang="cs-CZ" dirty="0"/>
              <a:t> </a:t>
            </a:r>
            <a:r>
              <a:rPr lang="cs-CZ" dirty="0" err="1"/>
              <a:t>you</a:t>
            </a:r>
            <a:r>
              <a:rPr lang="cs-CZ" dirty="0"/>
              <a:t> </a:t>
            </a:r>
            <a:r>
              <a:rPr lang="cs-CZ" dirty="0" err="1"/>
              <a:t>find</a:t>
            </a:r>
            <a:r>
              <a:rPr lang="cs-CZ" dirty="0"/>
              <a:t> </a:t>
            </a:r>
            <a:r>
              <a:rPr lang="cs-CZ" dirty="0" err="1"/>
              <a:t>them</a:t>
            </a:r>
            <a:r>
              <a:rPr lang="cs-CZ" dirty="0"/>
              <a:t> </a:t>
            </a:r>
            <a:r>
              <a:rPr lang="cs-CZ" dirty="0" err="1"/>
              <a:t>all</a:t>
            </a:r>
            <a:r>
              <a:rPr lang="cs-CZ" dirty="0"/>
              <a:t>?</a:t>
            </a:r>
          </a:p>
          <a:p>
            <a:pPr marL="0" indent="0">
              <a:buNone/>
            </a:pPr>
            <a:r>
              <a:rPr lang="cs-CZ" dirty="0" err="1"/>
              <a:t>Workbook</a:t>
            </a:r>
            <a:r>
              <a:rPr lang="cs-CZ" dirty="0"/>
              <a:t> p. 62/1 and 2</a:t>
            </a:r>
          </a:p>
          <a:p>
            <a:pPr marL="0" indent="0">
              <a:buNone/>
            </a:pPr>
            <a:endParaRPr lang="cs-CZ" dirty="0"/>
          </a:p>
          <a:p>
            <a:pPr marL="0" indent="0">
              <a:buNone/>
            </a:pPr>
            <a:endParaRPr lang="cs-CZ" dirty="0"/>
          </a:p>
          <a:p>
            <a:pPr marL="0" indent="0">
              <a:buNone/>
            </a:pPr>
            <a:endParaRPr lang="cs-CZ" b="1" dirty="0"/>
          </a:p>
          <a:p>
            <a:pPr marL="0" indent="0">
              <a:buNone/>
            </a:pPr>
            <a:endParaRPr lang="cs-CZ" dirty="0"/>
          </a:p>
          <a:p>
            <a:pPr marL="0" indent="0">
              <a:buNone/>
            </a:pPr>
            <a:endParaRPr lang="en-US" dirty="0"/>
          </a:p>
        </p:txBody>
      </p:sp>
    </p:spTree>
    <p:extLst>
      <p:ext uri="{BB962C8B-B14F-4D97-AF65-F5344CB8AC3E}">
        <p14:creationId xmlns:p14="http://schemas.microsoft.com/office/powerpoint/2010/main" val="96183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B22ED-A58D-49AC-846F-FC5E81B508D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04337EA-D199-4298-AF34-EB3CF6E478A9}"/>
              </a:ext>
            </a:extLst>
          </p:cNvPr>
          <p:cNvPicPr>
            <a:picLocks noChangeAspect="1"/>
          </p:cNvPicPr>
          <p:nvPr/>
        </p:nvPicPr>
        <p:blipFill rotWithShape="1">
          <a:blip r:embed="rId2"/>
          <a:srcRect l="42298" t="56482" r="2442" b="13889"/>
          <a:stretch/>
        </p:blipFill>
        <p:spPr>
          <a:xfrm>
            <a:off x="4267200" y="2287588"/>
            <a:ext cx="6095314" cy="2614612"/>
          </a:xfrm>
          <a:prstGeom prst="rect">
            <a:avLst/>
          </a:prstGeom>
        </p:spPr>
      </p:pic>
      <p:pic>
        <p:nvPicPr>
          <p:cNvPr id="4" name="Picture 3">
            <a:extLst>
              <a:ext uri="{FF2B5EF4-FFF2-40B4-BE49-F238E27FC236}">
                <a16:creationId xmlns:a16="http://schemas.microsoft.com/office/drawing/2014/main" id="{96BFC799-F0CB-4A30-B946-DF48B7A898D6}"/>
              </a:ext>
            </a:extLst>
          </p:cNvPr>
          <p:cNvPicPr>
            <a:picLocks noChangeAspect="1"/>
          </p:cNvPicPr>
          <p:nvPr/>
        </p:nvPicPr>
        <p:blipFill rotWithShape="1">
          <a:blip r:embed="rId3"/>
          <a:srcRect l="13259" t="20371" r="54741" b="9930"/>
          <a:stretch/>
        </p:blipFill>
        <p:spPr>
          <a:xfrm>
            <a:off x="990600" y="467562"/>
            <a:ext cx="3276600" cy="5709401"/>
          </a:xfrm>
          <a:prstGeom prst="rect">
            <a:avLst/>
          </a:prstGeom>
        </p:spPr>
      </p:pic>
      <p:sp>
        <p:nvSpPr>
          <p:cNvPr id="2" name="Title 1">
            <a:extLst>
              <a:ext uri="{FF2B5EF4-FFF2-40B4-BE49-F238E27FC236}">
                <a16:creationId xmlns:a16="http://schemas.microsoft.com/office/drawing/2014/main" id="{34EC13E2-3C68-4A08-8533-82A55B15874D}"/>
              </a:ext>
            </a:extLst>
          </p:cNvPr>
          <p:cNvSpPr>
            <a:spLocks noGrp="1"/>
          </p:cNvSpPr>
          <p:nvPr>
            <p:ph type="title"/>
          </p:nvPr>
        </p:nvSpPr>
        <p:spPr>
          <a:xfrm>
            <a:off x="4787900" y="-12700"/>
            <a:ext cx="5880100" cy="1325563"/>
          </a:xfrm>
        </p:spPr>
        <p:txBody>
          <a:bodyPr/>
          <a:lstStyle/>
          <a:p>
            <a:r>
              <a:rPr lang="cs-CZ" dirty="0"/>
              <a:t>Kontrola cvičení</a:t>
            </a:r>
            <a:endParaRPr lang="en-US" dirty="0"/>
          </a:p>
        </p:txBody>
      </p:sp>
    </p:spTree>
    <p:extLst>
      <p:ext uri="{BB962C8B-B14F-4D97-AF65-F5344CB8AC3E}">
        <p14:creationId xmlns:p14="http://schemas.microsoft.com/office/powerpoint/2010/main" val="86158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3C19-8D16-4135-A857-314915500F0D}"/>
              </a:ext>
            </a:extLst>
          </p:cNvPr>
          <p:cNvSpPr>
            <a:spLocks noGrp="1"/>
          </p:cNvSpPr>
          <p:nvPr>
            <p:ph type="title"/>
          </p:nvPr>
        </p:nvSpPr>
        <p:spPr>
          <a:xfrm>
            <a:off x="749300" y="-162719"/>
            <a:ext cx="10515600" cy="1325563"/>
          </a:xfrm>
        </p:spPr>
        <p:txBody>
          <a:bodyPr/>
          <a:lstStyle/>
          <a:p>
            <a:r>
              <a:rPr lang="cs-CZ" dirty="0" err="1"/>
              <a:t>Lesson</a:t>
            </a:r>
            <a:r>
              <a:rPr lang="cs-CZ" dirty="0"/>
              <a:t> 3 – Harry Potter</a:t>
            </a:r>
            <a:endParaRPr lang="en-US" dirty="0"/>
          </a:p>
        </p:txBody>
      </p:sp>
      <p:sp>
        <p:nvSpPr>
          <p:cNvPr id="3" name="Content Placeholder 2">
            <a:extLst>
              <a:ext uri="{FF2B5EF4-FFF2-40B4-BE49-F238E27FC236}">
                <a16:creationId xmlns:a16="http://schemas.microsoft.com/office/drawing/2014/main" id="{89105445-1810-4D36-ACE1-DBCFD1C464A1}"/>
              </a:ext>
            </a:extLst>
          </p:cNvPr>
          <p:cNvSpPr>
            <a:spLocks noGrp="1"/>
          </p:cNvSpPr>
          <p:nvPr>
            <p:ph idx="1"/>
          </p:nvPr>
        </p:nvSpPr>
        <p:spPr>
          <a:xfrm>
            <a:off x="749300" y="1039018"/>
            <a:ext cx="10515600" cy="4351338"/>
          </a:xfrm>
        </p:spPr>
        <p:txBody>
          <a:bodyPr/>
          <a:lstStyle/>
          <a:p>
            <a:pPr marL="0" indent="0">
              <a:buNone/>
            </a:pPr>
            <a:r>
              <a:rPr lang="cs-CZ" dirty="0" err="1"/>
              <a:t>Read</a:t>
            </a:r>
            <a:r>
              <a:rPr lang="cs-CZ" dirty="0"/>
              <a:t> </a:t>
            </a:r>
            <a:r>
              <a:rPr lang="cs-CZ" dirty="0" err="1"/>
              <a:t>some</a:t>
            </a:r>
            <a:r>
              <a:rPr lang="cs-CZ" dirty="0"/>
              <a:t> </a:t>
            </a:r>
            <a:r>
              <a:rPr lang="cs-CZ" dirty="0" err="1"/>
              <a:t>interesting</a:t>
            </a:r>
            <a:r>
              <a:rPr lang="cs-CZ" dirty="0"/>
              <a:t> </a:t>
            </a:r>
            <a:r>
              <a:rPr lang="cs-CZ" dirty="0" err="1"/>
              <a:t>facts</a:t>
            </a:r>
            <a:r>
              <a:rPr lang="cs-CZ" dirty="0"/>
              <a:t> </a:t>
            </a:r>
            <a:r>
              <a:rPr lang="cs-CZ" dirty="0" err="1"/>
              <a:t>about</a:t>
            </a:r>
            <a:r>
              <a:rPr lang="cs-CZ" dirty="0"/>
              <a:t> Harry Potter and </a:t>
            </a:r>
            <a:r>
              <a:rPr lang="cs-CZ" dirty="0" err="1"/>
              <a:t>complete</a:t>
            </a:r>
            <a:r>
              <a:rPr lang="cs-CZ" dirty="0"/>
              <a:t> </a:t>
            </a:r>
            <a:r>
              <a:rPr lang="cs-CZ" dirty="0" err="1"/>
              <a:t>the</a:t>
            </a:r>
            <a:r>
              <a:rPr lang="cs-CZ" dirty="0"/>
              <a:t> </a:t>
            </a:r>
            <a:r>
              <a:rPr lang="cs-CZ" dirty="0" err="1"/>
              <a:t>worksheet</a:t>
            </a:r>
            <a:endParaRPr lang="cs-CZ" dirty="0"/>
          </a:p>
          <a:p>
            <a:pPr marL="0" indent="0">
              <a:buNone/>
            </a:pPr>
            <a:r>
              <a:rPr lang="en-US" dirty="0">
                <a:hlinkClick r:id="rId2"/>
              </a:rPr>
              <a:t>https://www.liveworksheets.com/kt1842qp</a:t>
            </a:r>
            <a:endParaRPr lang="cs-CZ" dirty="0"/>
          </a:p>
          <a:p>
            <a:pPr marL="0" indent="0">
              <a:buNone/>
            </a:pPr>
            <a:endParaRPr lang="cs-CZ" dirty="0"/>
          </a:p>
          <a:p>
            <a:pPr marL="0" indent="0">
              <a:buNone/>
            </a:pPr>
            <a:r>
              <a:rPr lang="cs-CZ" dirty="0" err="1"/>
              <a:t>Take</a:t>
            </a:r>
            <a:r>
              <a:rPr lang="cs-CZ" dirty="0"/>
              <a:t> a Harry Potter </a:t>
            </a:r>
            <a:r>
              <a:rPr lang="cs-CZ" dirty="0" err="1"/>
              <a:t>guided</a:t>
            </a:r>
            <a:r>
              <a:rPr lang="cs-CZ" dirty="0"/>
              <a:t> tour </a:t>
            </a:r>
            <a:r>
              <a:rPr lang="cs-CZ" dirty="0" err="1"/>
              <a:t>here</a:t>
            </a:r>
            <a:r>
              <a:rPr lang="cs-CZ" dirty="0"/>
              <a:t>:</a:t>
            </a:r>
          </a:p>
          <a:p>
            <a:pPr marL="0" indent="0">
              <a:buNone/>
            </a:pPr>
            <a:r>
              <a:rPr lang="en-US" dirty="0">
                <a:hlinkClick r:id="rId3"/>
              </a:rPr>
              <a:t>https://poly.google.com/view/4IT-RVyCY0X</a:t>
            </a:r>
            <a:endParaRPr lang="cs-CZ" dirty="0"/>
          </a:p>
          <a:p>
            <a:pPr marL="0" indent="0">
              <a:buNone/>
            </a:pPr>
            <a:endParaRPr lang="cs-CZ" dirty="0"/>
          </a:p>
          <a:p>
            <a:pPr marL="0" indent="0">
              <a:buNone/>
            </a:pPr>
            <a:r>
              <a:rPr lang="cs-CZ" dirty="0" err="1"/>
              <a:t>Look</a:t>
            </a:r>
            <a:r>
              <a:rPr lang="cs-CZ" dirty="0"/>
              <a:t> </a:t>
            </a:r>
            <a:r>
              <a:rPr lang="cs-CZ" dirty="0" err="1"/>
              <a:t>at</a:t>
            </a:r>
            <a:r>
              <a:rPr lang="cs-CZ" dirty="0"/>
              <a:t> </a:t>
            </a:r>
            <a:r>
              <a:rPr lang="cs-CZ" dirty="0" err="1"/>
              <a:t>the</a:t>
            </a:r>
            <a:r>
              <a:rPr lang="cs-CZ" dirty="0"/>
              <a:t> </a:t>
            </a:r>
            <a:r>
              <a:rPr lang="cs-CZ" dirty="0" err="1"/>
              <a:t>pictures</a:t>
            </a:r>
            <a:r>
              <a:rPr lang="cs-CZ" dirty="0"/>
              <a:t> on </a:t>
            </a:r>
            <a:r>
              <a:rPr lang="cs-CZ" dirty="0" err="1"/>
              <a:t>the</a:t>
            </a:r>
            <a:r>
              <a:rPr lang="cs-CZ" dirty="0"/>
              <a:t> </a:t>
            </a:r>
            <a:r>
              <a:rPr lang="cs-CZ" dirty="0" err="1"/>
              <a:t>next</a:t>
            </a:r>
            <a:r>
              <a:rPr lang="cs-CZ" dirty="0"/>
              <a:t> slide. </a:t>
            </a:r>
          </a:p>
        </p:txBody>
      </p:sp>
    </p:spTree>
    <p:extLst>
      <p:ext uri="{BB962C8B-B14F-4D97-AF65-F5344CB8AC3E}">
        <p14:creationId xmlns:p14="http://schemas.microsoft.com/office/powerpoint/2010/main" val="194048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A908-C39D-444D-85EB-CAC288CF664D}"/>
              </a:ext>
            </a:extLst>
          </p:cNvPr>
          <p:cNvSpPr>
            <a:spLocks noGrp="1"/>
          </p:cNvSpPr>
          <p:nvPr>
            <p:ph type="title"/>
          </p:nvPr>
        </p:nvSpPr>
        <p:spPr>
          <a:xfrm>
            <a:off x="838200" y="365125"/>
            <a:ext cx="10515600" cy="955675"/>
          </a:xfrm>
        </p:spPr>
        <p:txBody>
          <a:bodyPr/>
          <a:lstStyle/>
          <a:p>
            <a:r>
              <a:rPr lang="cs-CZ" dirty="0"/>
              <a:t>Harry Potter – </a:t>
            </a:r>
            <a:r>
              <a:rPr lang="cs-CZ" dirty="0" err="1"/>
              <a:t>The</a:t>
            </a:r>
            <a:r>
              <a:rPr lang="cs-CZ" dirty="0"/>
              <a:t> </a:t>
            </a:r>
            <a:r>
              <a:rPr lang="cs-CZ" dirty="0" err="1"/>
              <a:t>Room</a:t>
            </a:r>
            <a:r>
              <a:rPr lang="cs-CZ" dirty="0"/>
              <a:t> </a:t>
            </a:r>
            <a:r>
              <a:rPr lang="cs-CZ" dirty="0" err="1"/>
              <a:t>of</a:t>
            </a:r>
            <a:r>
              <a:rPr lang="cs-CZ" dirty="0"/>
              <a:t> </a:t>
            </a:r>
            <a:r>
              <a:rPr lang="cs-CZ" dirty="0" err="1"/>
              <a:t>Requirements</a:t>
            </a:r>
            <a:endParaRPr lang="en-US" dirty="0"/>
          </a:p>
        </p:txBody>
      </p:sp>
      <p:sp>
        <p:nvSpPr>
          <p:cNvPr id="7" name="Content Placeholder 6">
            <a:extLst>
              <a:ext uri="{FF2B5EF4-FFF2-40B4-BE49-F238E27FC236}">
                <a16:creationId xmlns:a16="http://schemas.microsoft.com/office/drawing/2014/main" id="{D2B69E86-F2FB-461E-8691-FE3C3BF73C08}"/>
              </a:ext>
            </a:extLst>
          </p:cNvPr>
          <p:cNvSpPr>
            <a:spLocks noGrp="1"/>
          </p:cNvSpPr>
          <p:nvPr>
            <p:ph idx="1"/>
          </p:nvPr>
        </p:nvSpPr>
        <p:spPr>
          <a:xfrm>
            <a:off x="838200" y="1320800"/>
            <a:ext cx="10515600" cy="4856163"/>
          </a:xfrm>
        </p:spPr>
        <p:txBody>
          <a:bodyPr/>
          <a:lstStyle/>
          <a:p>
            <a:pPr marL="0" indent="0">
              <a:buNone/>
            </a:pPr>
            <a:r>
              <a:rPr lang="en-US" i="1" dirty="0"/>
              <a:t>It is a room that a person can only enter when they have real need of it. Sometimes it is there, and sometimes it is not, but when it appears, it is always equipped for the seeker's need</a:t>
            </a:r>
            <a:r>
              <a:rPr lang="cs-CZ" i="1" dirty="0"/>
              <a:t>.</a:t>
            </a:r>
          </a:p>
          <a:p>
            <a:pPr marL="0" indent="0">
              <a:buNone/>
            </a:pPr>
            <a:r>
              <a:rPr lang="cs-CZ" dirty="0" err="1"/>
              <a:t>Look</a:t>
            </a:r>
            <a:r>
              <a:rPr lang="cs-CZ" dirty="0"/>
              <a:t> </a:t>
            </a:r>
            <a:r>
              <a:rPr lang="cs-CZ" dirty="0" err="1"/>
              <a:t>at</a:t>
            </a:r>
            <a:r>
              <a:rPr lang="cs-CZ" dirty="0"/>
              <a:t> </a:t>
            </a:r>
            <a:r>
              <a:rPr lang="cs-CZ" dirty="0" err="1"/>
              <a:t>the</a:t>
            </a:r>
            <a:r>
              <a:rPr lang="cs-CZ" dirty="0"/>
              <a:t> </a:t>
            </a:r>
            <a:r>
              <a:rPr lang="cs-CZ" dirty="0" err="1"/>
              <a:t>things</a:t>
            </a:r>
            <a:r>
              <a:rPr lang="cs-CZ" dirty="0"/>
              <a:t> in </a:t>
            </a:r>
            <a:r>
              <a:rPr lang="cs-CZ" dirty="0" err="1"/>
              <a:t>the</a:t>
            </a:r>
            <a:r>
              <a:rPr lang="cs-CZ" dirty="0"/>
              <a:t> </a:t>
            </a:r>
            <a:r>
              <a:rPr lang="cs-CZ" dirty="0" err="1"/>
              <a:t>Room</a:t>
            </a:r>
            <a:r>
              <a:rPr lang="cs-CZ" dirty="0"/>
              <a:t> </a:t>
            </a:r>
            <a:r>
              <a:rPr lang="cs-CZ" dirty="0" err="1"/>
              <a:t>of</a:t>
            </a:r>
            <a:r>
              <a:rPr lang="cs-CZ" dirty="0"/>
              <a:t> </a:t>
            </a:r>
            <a:r>
              <a:rPr lang="cs-CZ" dirty="0" err="1"/>
              <a:t>Requirements</a:t>
            </a:r>
            <a:r>
              <a:rPr lang="cs-CZ" dirty="0"/>
              <a:t>. </a:t>
            </a:r>
            <a:r>
              <a:rPr lang="cs-CZ" dirty="0" err="1">
                <a:solidFill>
                  <a:srgbClr val="00B050"/>
                </a:solidFill>
              </a:rPr>
              <a:t>What</a:t>
            </a:r>
            <a:r>
              <a:rPr lang="cs-CZ" dirty="0">
                <a:solidFill>
                  <a:srgbClr val="00B050"/>
                </a:solidFill>
              </a:rPr>
              <a:t> </a:t>
            </a:r>
            <a:r>
              <a:rPr lang="cs-CZ" dirty="0" err="1">
                <a:solidFill>
                  <a:srgbClr val="00B050"/>
                </a:solidFill>
              </a:rPr>
              <a:t>is</a:t>
            </a:r>
            <a:r>
              <a:rPr lang="cs-CZ" dirty="0">
                <a:solidFill>
                  <a:srgbClr val="00B050"/>
                </a:solidFill>
              </a:rPr>
              <a:t> Harry Potter </a:t>
            </a:r>
            <a:r>
              <a:rPr lang="cs-CZ" dirty="0" err="1">
                <a:solidFill>
                  <a:srgbClr val="00B050"/>
                </a:solidFill>
              </a:rPr>
              <a:t>going</a:t>
            </a:r>
            <a:r>
              <a:rPr lang="cs-CZ" dirty="0">
                <a:solidFill>
                  <a:srgbClr val="00B050"/>
                </a:solidFill>
              </a:rPr>
              <a:t> to/not </a:t>
            </a:r>
            <a:r>
              <a:rPr lang="cs-CZ" dirty="0" err="1">
                <a:solidFill>
                  <a:srgbClr val="00B050"/>
                </a:solidFill>
              </a:rPr>
              <a:t>going</a:t>
            </a:r>
            <a:r>
              <a:rPr lang="cs-CZ" dirty="0">
                <a:solidFill>
                  <a:srgbClr val="00B050"/>
                </a:solidFill>
              </a:rPr>
              <a:t> to do </a:t>
            </a:r>
            <a:r>
              <a:rPr lang="cs-CZ" dirty="0" err="1">
                <a:solidFill>
                  <a:srgbClr val="00B050"/>
                </a:solidFill>
              </a:rPr>
              <a:t>with</a:t>
            </a:r>
            <a:r>
              <a:rPr lang="cs-CZ" dirty="0">
                <a:solidFill>
                  <a:srgbClr val="00B050"/>
                </a:solidFill>
              </a:rPr>
              <a:t> </a:t>
            </a:r>
            <a:r>
              <a:rPr lang="cs-CZ" dirty="0" err="1">
                <a:solidFill>
                  <a:srgbClr val="00B050"/>
                </a:solidFill>
              </a:rPr>
              <a:t>them</a:t>
            </a:r>
            <a:r>
              <a:rPr lang="cs-CZ" dirty="0">
                <a:solidFill>
                  <a:srgbClr val="00B050"/>
                </a:solidFill>
              </a:rPr>
              <a:t>? </a:t>
            </a:r>
            <a:br>
              <a:rPr lang="cs-CZ" dirty="0">
                <a:solidFill>
                  <a:srgbClr val="00B050"/>
                </a:solidFill>
              </a:rPr>
            </a:br>
            <a:r>
              <a:rPr lang="cs-CZ" dirty="0" err="1"/>
              <a:t>Write</a:t>
            </a:r>
            <a:r>
              <a:rPr lang="cs-CZ" dirty="0"/>
              <a:t> in </a:t>
            </a:r>
            <a:r>
              <a:rPr lang="cs-CZ" dirty="0" err="1"/>
              <a:t>your</a:t>
            </a:r>
            <a:r>
              <a:rPr lang="cs-CZ" dirty="0"/>
              <a:t> </a:t>
            </a:r>
            <a:r>
              <a:rPr lang="cs-CZ" dirty="0" err="1"/>
              <a:t>exercise</a:t>
            </a:r>
            <a:r>
              <a:rPr lang="cs-CZ" dirty="0"/>
              <a:t> </a:t>
            </a:r>
            <a:r>
              <a:rPr lang="cs-CZ" dirty="0" err="1"/>
              <a:t>book</a:t>
            </a:r>
            <a:r>
              <a:rPr lang="cs-CZ" dirty="0"/>
              <a:t> – He </a:t>
            </a:r>
            <a:r>
              <a:rPr lang="cs-CZ" dirty="0" err="1"/>
              <a:t>is</a:t>
            </a:r>
            <a:r>
              <a:rPr lang="cs-CZ" dirty="0"/>
              <a:t> </a:t>
            </a:r>
            <a:r>
              <a:rPr lang="cs-CZ" dirty="0" err="1"/>
              <a:t>going</a:t>
            </a:r>
            <a:r>
              <a:rPr lang="cs-CZ" dirty="0"/>
              <a:t> to/he </a:t>
            </a:r>
            <a:r>
              <a:rPr lang="cs-CZ" dirty="0" err="1"/>
              <a:t>isn´t</a:t>
            </a:r>
            <a:r>
              <a:rPr lang="cs-CZ" dirty="0"/>
              <a:t> </a:t>
            </a:r>
            <a:r>
              <a:rPr lang="cs-CZ" dirty="0" err="1"/>
              <a:t>going</a:t>
            </a:r>
            <a:r>
              <a:rPr lang="cs-CZ" dirty="0"/>
              <a:t> to …. </a:t>
            </a:r>
            <a:br>
              <a:rPr lang="cs-CZ" dirty="0"/>
            </a:br>
            <a:r>
              <a:rPr lang="cs-CZ" dirty="0" err="1"/>
              <a:t>Send</a:t>
            </a:r>
            <a:r>
              <a:rPr lang="cs-CZ" dirty="0"/>
              <a:t> a </a:t>
            </a:r>
            <a:r>
              <a:rPr lang="cs-CZ" dirty="0" err="1"/>
              <a:t>picture</a:t>
            </a:r>
            <a:r>
              <a:rPr lang="cs-CZ" dirty="0"/>
              <a:t> by e</a:t>
            </a:r>
          </a:p>
          <a:p>
            <a:pPr marL="0" indent="0">
              <a:buNone/>
            </a:pPr>
            <a:endParaRPr lang="en-US" dirty="0"/>
          </a:p>
        </p:txBody>
      </p:sp>
      <p:pic>
        <p:nvPicPr>
          <p:cNvPr id="12" name="Picture 11">
            <a:extLst>
              <a:ext uri="{FF2B5EF4-FFF2-40B4-BE49-F238E27FC236}">
                <a16:creationId xmlns:a16="http://schemas.microsoft.com/office/drawing/2014/main" id="{951FB8AF-4491-47CA-A294-0E7D71A03B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21741" y="4485897"/>
            <a:ext cx="2425761" cy="1267460"/>
          </a:xfrm>
          <a:prstGeom prst="rect">
            <a:avLst/>
          </a:prstGeom>
        </p:spPr>
      </p:pic>
      <p:pic>
        <p:nvPicPr>
          <p:cNvPr id="17" name="Picture 16">
            <a:extLst>
              <a:ext uri="{FF2B5EF4-FFF2-40B4-BE49-F238E27FC236}">
                <a16:creationId xmlns:a16="http://schemas.microsoft.com/office/drawing/2014/main" id="{A6C1044C-3278-4A27-B5E2-B32C240671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41746" y="4071954"/>
            <a:ext cx="2125978" cy="2113794"/>
          </a:xfrm>
          <a:prstGeom prst="rect">
            <a:avLst/>
          </a:prstGeom>
        </p:spPr>
      </p:pic>
      <p:pic>
        <p:nvPicPr>
          <p:cNvPr id="20" name="Picture 19">
            <a:extLst>
              <a:ext uri="{FF2B5EF4-FFF2-40B4-BE49-F238E27FC236}">
                <a16:creationId xmlns:a16="http://schemas.microsoft.com/office/drawing/2014/main" id="{BE1F0832-0C0C-468C-8825-13799E1B437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84780" y="3805226"/>
            <a:ext cx="1842558" cy="1228972"/>
          </a:xfrm>
          <a:prstGeom prst="rect">
            <a:avLst/>
          </a:prstGeom>
        </p:spPr>
      </p:pic>
      <p:pic>
        <p:nvPicPr>
          <p:cNvPr id="22" name="Picture 21">
            <a:extLst>
              <a:ext uri="{FF2B5EF4-FFF2-40B4-BE49-F238E27FC236}">
                <a16:creationId xmlns:a16="http://schemas.microsoft.com/office/drawing/2014/main" id="{76C9EE56-75A7-4F2D-8480-6677A808453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61969" y="5016341"/>
            <a:ext cx="1354495" cy="1803322"/>
          </a:xfrm>
          <a:prstGeom prst="rect">
            <a:avLst/>
          </a:prstGeom>
        </p:spPr>
      </p:pic>
      <p:pic>
        <p:nvPicPr>
          <p:cNvPr id="25" name="Picture 24">
            <a:extLst>
              <a:ext uri="{FF2B5EF4-FFF2-40B4-BE49-F238E27FC236}">
                <a16:creationId xmlns:a16="http://schemas.microsoft.com/office/drawing/2014/main" id="{07C2075F-BAC3-4A7A-8929-31D0BA80238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64662" y="3851468"/>
            <a:ext cx="3332086" cy="2224024"/>
          </a:xfrm>
          <a:prstGeom prst="rect">
            <a:avLst/>
          </a:prstGeom>
        </p:spPr>
      </p:pic>
    </p:spTree>
    <p:extLst>
      <p:ext uri="{BB962C8B-B14F-4D97-AF65-F5344CB8AC3E}">
        <p14:creationId xmlns:p14="http://schemas.microsoft.com/office/powerpoint/2010/main" val="343052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2617-C40E-421F-B552-EA340CAD21E7}"/>
              </a:ext>
            </a:extLst>
          </p:cNvPr>
          <p:cNvSpPr>
            <a:spLocks noGrp="1"/>
          </p:cNvSpPr>
          <p:nvPr>
            <p:ph type="title"/>
          </p:nvPr>
        </p:nvSpPr>
        <p:spPr/>
        <p:txBody>
          <a:bodyPr/>
          <a:lstStyle/>
          <a:p>
            <a:pPr algn="ctr"/>
            <a:r>
              <a:rPr lang="cs-CZ" dirty="0" err="1"/>
              <a:t>This</a:t>
            </a:r>
            <a:r>
              <a:rPr lang="cs-CZ" dirty="0"/>
              <a:t> </a:t>
            </a:r>
            <a:r>
              <a:rPr lang="cs-CZ" dirty="0" err="1"/>
              <a:t>is</a:t>
            </a:r>
            <a:r>
              <a:rPr lang="cs-CZ" dirty="0"/>
              <a:t> </a:t>
            </a:r>
            <a:r>
              <a:rPr lang="cs-CZ" dirty="0" err="1"/>
              <a:t>all</a:t>
            </a:r>
            <a:r>
              <a:rPr lang="cs-CZ" dirty="0"/>
              <a:t> </a:t>
            </a:r>
            <a:r>
              <a:rPr lang="cs-CZ" dirty="0" err="1"/>
              <a:t>for</a:t>
            </a:r>
            <a:r>
              <a:rPr lang="cs-CZ" dirty="0"/>
              <a:t> </a:t>
            </a:r>
            <a:r>
              <a:rPr lang="cs-CZ" dirty="0" err="1"/>
              <a:t>this</a:t>
            </a:r>
            <a:r>
              <a:rPr lang="cs-CZ" dirty="0"/>
              <a:t> </a:t>
            </a:r>
            <a:r>
              <a:rPr lang="cs-CZ" dirty="0" err="1"/>
              <a:t>week</a:t>
            </a:r>
            <a:r>
              <a:rPr lang="cs-CZ" dirty="0"/>
              <a:t>!</a:t>
            </a:r>
            <a:endParaRPr lang="en-US" dirty="0"/>
          </a:p>
        </p:txBody>
      </p:sp>
      <p:sp>
        <p:nvSpPr>
          <p:cNvPr id="3" name="Content Placeholder 2">
            <a:extLst>
              <a:ext uri="{FF2B5EF4-FFF2-40B4-BE49-F238E27FC236}">
                <a16:creationId xmlns:a16="http://schemas.microsoft.com/office/drawing/2014/main" id="{11E4CE19-CCA2-4183-89E3-036CDF4390E0}"/>
              </a:ext>
            </a:extLst>
          </p:cNvPr>
          <p:cNvSpPr>
            <a:spLocks noGrp="1"/>
          </p:cNvSpPr>
          <p:nvPr>
            <p:ph idx="1"/>
          </p:nvPr>
        </p:nvSpPr>
        <p:spPr/>
        <p:txBody>
          <a:bodyPr/>
          <a:lstStyle/>
          <a:p>
            <a:pPr marL="0" indent="0">
              <a:buNone/>
            </a:pPr>
            <a:r>
              <a:rPr lang="cs-CZ" dirty="0" err="1"/>
              <a:t>Check</a:t>
            </a:r>
            <a:r>
              <a:rPr lang="cs-CZ" dirty="0"/>
              <a:t> </a:t>
            </a:r>
            <a:r>
              <a:rPr lang="cs-CZ" dirty="0" err="1"/>
              <a:t>out</a:t>
            </a:r>
            <a:r>
              <a:rPr lang="cs-CZ" dirty="0"/>
              <a:t> </a:t>
            </a:r>
            <a:r>
              <a:rPr lang="cs-CZ" dirty="0" err="1"/>
              <a:t>the</a:t>
            </a:r>
            <a:r>
              <a:rPr lang="cs-CZ" dirty="0"/>
              <a:t> </a:t>
            </a:r>
            <a:r>
              <a:rPr lang="cs-CZ" dirty="0" err="1"/>
              <a:t>multi-talented</a:t>
            </a:r>
            <a:r>
              <a:rPr lang="cs-CZ" dirty="0"/>
              <a:t> </a:t>
            </a:r>
            <a:r>
              <a:rPr lang="cs-CZ" dirty="0" err="1"/>
              <a:t>actor</a:t>
            </a:r>
            <a:r>
              <a:rPr lang="cs-CZ" dirty="0"/>
              <a:t> Daniel </a:t>
            </a:r>
            <a:r>
              <a:rPr lang="cs-CZ" dirty="0" err="1"/>
              <a:t>Radcliffe</a:t>
            </a:r>
            <a:r>
              <a:rPr lang="cs-CZ" dirty="0"/>
              <a:t> in </a:t>
            </a:r>
            <a:r>
              <a:rPr lang="cs-CZ" dirty="0" err="1"/>
              <a:t>this</a:t>
            </a:r>
            <a:r>
              <a:rPr lang="cs-CZ" dirty="0"/>
              <a:t> video:</a:t>
            </a:r>
          </a:p>
          <a:p>
            <a:pPr marL="0" indent="0">
              <a:buNone/>
            </a:pPr>
            <a:r>
              <a:rPr lang="en-US" dirty="0">
                <a:hlinkClick r:id="rId2"/>
              </a:rPr>
              <a:t>https://www.youtube.com/watch?v=aKdV5FvXLuI&amp;t=22s</a:t>
            </a:r>
            <a:endParaRPr lang="en-US" dirty="0"/>
          </a:p>
        </p:txBody>
      </p:sp>
    </p:spTree>
    <p:extLst>
      <p:ext uri="{BB962C8B-B14F-4D97-AF65-F5344CB8AC3E}">
        <p14:creationId xmlns:p14="http://schemas.microsoft.com/office/powerpoint/2010/main" val="1702942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3000</TotalTime>
  <Words>331</Words>
  <Application>Microsoft Office PowerPoint</Application>
  <PresentationFormat>Widescreen</PresentationFormat>
  <Paragraphs>44</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7. třída – English 18th – 22nd May</vt:lpstr>
      <vt:lpstr>Lesson 1 - Suggestions</vt:lpstr>
      <vt:lpstr>Lesson 2 – Revision Entertainment </vt:lpstr>
      <vt:lpstr>Kontrola cvičení</vt:lpstr>
      <vt:lpstr>Lesson 3 – Harry Potter</vt:lpstr>
      <vt:lpstr>Harry Potter – The Room of Requirements</vt:lpstr>
      <vt:lpstr>This is all for this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třída – English 18th – 22nd May</dc:title>
  <dc:creator>Tereza McCollum</dc:creator>
  <cp:lastModifiedBy>Tereza McCollum</cp:lastModifiedBy>
  <cp:revision>7</cp:revision>
  <dcterms:created xsi:type="dcterms:W3CDTF">2020-05-15T12:09:50Z</dcterms:created>
  <dcterms:modified xsi:type="dcterms:W3CDTF">2020-05-17T14:10:14Z</dcterms:modified>
</cp:coreProperties>
</file>