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40134-3C6F-4975-B371-470FC3D12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70727-8F99-4931-9F01-11CBDD9B7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386F5-773D-4E6C-8408-05846FA9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9673-AE7A-4833-BA43-EE5DBDBDEB3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195C7-FB6A-4BF7-89FA-A99D6CD6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1ACE1-A989-47DD-B38F-71B907D2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3259-D6B4-4F12-8F34-293EDAAF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8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D3D19-F120-45DE-B8CA-8E5B2B79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5572C-6797-4D05-99E0-3728878A5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35445-AA5F-443F-A6A4-3FA6045E0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9673-AE7A-4833-BA43-EE5DBDBDEB3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0FCE2-D8AF-4638-97FC-DEF9F5A8D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1BB55-58C3-4244-88AF-B211DBDA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3259-D6B4-4F12-8F34-293EDAAF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9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FEB778-0BD0-4080-8E5C-24AB2EF91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7D53A0-BBDF-4A96-98CC-29E0D98F3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9C71D-B556-4E69-ACF7-269A3FB3B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9673-AE7A-4833-BA43-EE5DBDBDEB3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E9529-A2C5-4542-AC9A-A7736C0A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22270-CA04-4313-90AA-66290CA9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3259-D6B4-4F12-8F34-293EDAAF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B679-C91B-447C-8034-32E9AF8E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F8EA6-F6B1-49B6-A502-020B2000F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AEE77-B91B-4C61-9B3E-0DF80B755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9673-AE7A-4833-BA43-EE5DBDBDEB3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4C6F6-818F-4280-B8A6-663BC23F3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43AAA-AA78-40C1-9A2D-EF988964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3259-D6B4-4F12-8F34-293EDAAF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190C-4DF5-4F71-B8CC-F74A67CE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D21FF-A501-45AB-B397-3AF3B322E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E2942-84BB-4B6D-A2D4-42280A553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9673-AE7A-4833-BA43-EE5DBDBDEB3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82DA5-943A-404D-813F-912D9719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46015-324D-4DBB-BD7A-C8B5E2F2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3259-D6B4-4F12-8F34-293EDAAF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3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B44C-2E08-4C79-81A9-4A033613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27663-3ADE-43DC-832C-BEC0C9989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A4D52-9FA4-44BE-80B3-98EE7FC3E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C58B8-D77F-4416-B113-FB019029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9673-AE7A-4833-BA43-EE5DBDBDEB3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23288-4350-4070-8350-97578D48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32671-677D-4F81-9D6F-5B1F7927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3259-D6B4-4F12-8F34-293EDAAF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6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E9E61-608B-43C8-A578-67F56B99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DE599-C991-4520-B31F-AE178B4D9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939D6-F2DA-4D6E-BEA2-4AFE925A4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009AA2-4D71-4EAF-A33A-04BC38298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04F150-6C3B-45B3-901B-F3345CDEF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A65616-B80C-4E09-889C-7C5E32673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9673-AE7A-4833-BA43-EE5DBDBDEB3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E0AB5-142A-4B14-BAA2-B5FBEC06E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91C214-44F4-4867-A796-D31C9FEC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3259-D6B4-4F12-8F34-293EDAAF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8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5B0B-39E8-4B8E-BA84-34A24615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B2434-90FC-4FA4-8A8F-7CDABECC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9673-AE7A-4833-BA43-EE5DBDBDEB3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7C536-0347-45B1-A27D-F8F6A107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E1166-AE68-481A-88D1-845043EA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3259-D6B4-4F12-8F34-293EDAAF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0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59F8E6-702E-4BE4-9179-0CE8720F3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9673-AE7A-4833-BA43-EE5DBDBDEB3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051DB-ADD5-4D00-86D5-BA992EA1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CBA10-C0C4-498F-9169-D1D219F5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3259-D6B4-4F12-8F34-293EDAAF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1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89ED-7DC8-4842-8E2B-7EAA4121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ACE5D-E36E-4C76-AB8F-F8946360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09F5C-06DD-4C13-B91D-9B607EE01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5C494-5F21-4940-9DA3-49AC7625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9673-AE7A-4833-BA43-EE5DBDBDEB3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26F67-39E7-45E4-81D0-880AE942A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A5CAB-B861-41AD-9FFF-CB120DA7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3259-D6B4-4F12-8F34-293EDAAF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6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1A596-9576-46D6-91BB-40F5FC6B4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2D200-28AA-4F44-9535-FFAAFCF88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06678-20DD-4BEE-8216-1F8F6350F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C5358-7205-4E43-A34C-2E2D4C12D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9673-AE7A-4833-BA43-EE5DBDBDEB3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A8DE9-A982-498F-8617-D9CECC32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29B84-F342-4EC9-9D75-A54607D0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3259-D6B4-4F12-8F34-293EDAAF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6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BC3DBE-3B06-49CF-BA0C-B8410F6DB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DFD8D-2ADE-4877-AF38-620BF477A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D85F6-05CF-480C-BD88-811C26B5B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39673-AE7A-4833-BA43-EE5DBDBDEB3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2C7CF-3361-4D83-A7D7-DFE164343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1938-0646-42D6-AC70-09DE0F777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33259-D6B4-4F12-8F34-293EDAAF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3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iveworksheets.com/yt33274s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urses.lumenlearning.com/publicspeaking1x15x3/chapter/chapter-6-understanding-fallaci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hyperlink" Target="https://elt.oup.com/student/project/level2/unit6/audio?cc=cz&amp;selLanguage=c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kahoot.it/challenge/06478234?challenge-id=16bc5da8-c458-4043-a046-ba03a74f7739_158789324420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lse.ac.uk/politicsandpolicy/the-britain-alone-scenario-how-economists-for-brexit-defy-the-laws-of-gravity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cIAdeQGxo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8AF01F-757C-4243-AE97-99041E47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8075"/>
          </a:xfrm>
        </p:spPr>
        <p:txBody>
          <a:bodyPr/>
          <a:lstStyle/>
          <a:p>
            <a:r>
              <a:rPr lang="cs-CZ" dirty="0"/>
              <a:t>7. třída – </a:t>
            </a:r>
            <a:r>
              <a:rPr lang="cs-CZ" dirty="0" err="1"/>
              <a:t>English</a:t>
            </a:r>
            <a:r>
              <a:rPr lang="cs-CZ" dirty="0"/>
              <a:t> 27th – 30th </a:t>
            </a:r>
            <a:r>
              <a:rPr lang="cs-CZ" dirty="0" err="1"/>
              <a:t>April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CD3A9D-A652-496A-A1EF-C2B38E3C5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602163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continue</a:t>
            </a:r>
            <a:r>
              <a:rPr lang="cs-CZ" dirty="0"/>
              <a:t> in </a:t>
            </a:r>
            <a:r>
              <a:rPr lang="cs-CZ" dirty="0" err="1"/>
              <a:t>our</a:t>
            </a:r>
            <a:r>
              <a:rPr lang="cs-CZ" dirty="0"/>
              <a:t> film </a:t>
            </a:r>
            <a:r>
              <a:rPr lang="cs-CZ" dirty="0" err="1"/>
              <a:t>topic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Last </a:t>
            </a:r>
            <a:r>
              <a:rPr lang="cs-CZ" dirty="0" err="1"/>
              <a:t>week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homework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err="1">
                <a:solidFill>
                  <a:srgbClr val="00B050"/>
                </a:solidFill>
              </a:rPr>
              <a:t>Watch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English</a:t>
            </a:r>
            <a:r>
              <a:rPr lang="cs-CZ" dirty="0">
                <a:solidFill>
                  <a:srgbClr val="00B050"/>
                </a:solidFill>
              </a:rPr>
              <a:t> film and </a:t>
            </a:r>
            <a:r>
              <a:rPr lang="cs-CZ" dirty="0" err="1">
                <a:solidFill>
                  <a:srgbClr val="00B050"/>
                </a:solidFill>
              </a:rPr>
              <a:t>write</a:t>
            </a:r>
            <a:r>
              <a:rPr lang="cs-CZ" dirty="0">
                <a:solidFill>
                  <a:srgbClr val="00B050"/>
                </a:solidFill>
              </a:rPr>
              <a:t> a </a:t>
            </a:r>
            <a:r>
              <a:rPr lang="cs-CZ" dirty="0" err="1">
                <a:solidFill>
                  <a:srgbClr val="00B050"/>
                </a:solidFill>
              </a:rPr>
              <a:t>short</a:t>
            </a:r>
            <a:r>
              <a:rPr lang="cs-CZ" dirty="0">
                <a:solidFill>
                  <a:srgbClr val="00B050"/>
                </a:solidFill>
              </a:rPr>
              <a:t> film report.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err="1">
                <a:solidFill>
                  <a:srgbClr val="00B050"/>
                </a:solidFill>
              </a:rPr>
              <a:t>Workbook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exercise</a:t>
            </a:r>
            <a:r>
              <a:rPr lang="cs-CZ" dirty="0">
                <a:solidFill>
                  <a:srgbClr val="00B050"/>
                </a:solidFill>
              </a:rPr>
              <a:t> 59/4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online </a:t>
            </a:r>
            <a:r>
              <a:rPr lang="cs-CZ" dirty="0" err="1"/>
              <a:t>lesson</a:t>
            </a:r>
            <a:r>
              <a:rPr lang="cs-CZ" dirty="0"/>
              <a:t> on </a:t>
            </a:r>
            <a:r>
              <a:rPr lang="cs-CZ" dirty="0" err="1"/>
              <a:t>Wednesday</a:t>
            </a:r>
            <a:r>
              <a:rPr lang="cs-CZ" dirty="0"/>
              <a:t> 29. 4. </a:t>
            </a:r>
            <a:r>
              <a:rPr lang="cs-CZ" dirty="0" err="1"/>
              <a:t>at</a:t>
            </a:r>
            <a:r>
              <a:rPr lang="cs-CZ" dirty="0"/>
              <a:t> 11:00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u="sng" dirty="0" err="1"/>
              <a:t>films</a:t>
            </a:r>
            <a:r>
              <a:rPr lang="cs-CZ" u="sng" dirty="0"/>
              <a:t> </a:t>
            </a:r>
            <a:r>
              <a:rPr lang="cs-CZ" u="sng" dirty="0" err="1"/>
              <a:t>you</a:t>
            </a:r>
            <a:r>
              <a:rPr lang="cs-CZ" u="sng" dirty="0"/>
              <a:t> </a:t>
            </a:r>
            <a:r>
              <a:rPr lang="cs-CZ" u="sng" dirty="0" err="1"/>
              <a:t>watched</a:t>
            </a:r>
            <a:r>
              <a:rPr lang="cs-CZ" dirty="0"/>
              <a:t>, </a:t>
            </a:r>
            <a:r>
              <a:rPr lang="cs-CZ" dirty="0" err="1"/>
              <a:t>Deanne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tell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</a:t>
            </a:r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likes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9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0670-5D07-4005-96D9-CBEE020B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/>
          <a:lstStyle/>
          <a:p>
            <a:r>
              <a:rPr lang="cs-CZ" dirty="0" err="1"/>
              <a:t>Lesson</a:t>
            </a:r>
            <a:r>
              <a:rPr lang="cs-CZ" dirty="0"/>
              <a:t> 1 – </a:t>
            </a:r>
            <a:r>
              <a:rPr lang="cs-CZ" dirty="0" err="1"/>
              <a:t>Have</a:t>
            </a:r>
            <a:r>
              <a:rPr lang="cs-CZ" dirty="0"/>
              <a:t> to - </a:t>
            </a:r>
            <a:r>
              <a:rPr lang="cs-CZ" dirty="0" err="1"/>
              <a:t>revision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4FF97-DCCC-404F-AEBA-127C9FD21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1"/>
            <a:ext cx="10871200" cy="50704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Opakování z minulého týdne, přečtěte si:</a:t>
            </a:r>
          </a:p>
          <a:p>
            <a:pPr marL="0" indent="0">
              <a:buNone/>
            </a:pPr>
            <a:r>
              <a:rPr lang="cs-CZ" dirty="0"/>
              <a:t>Kladné věty:</a:t>
            </a:r>
          </a:p>
          <a:p>
            <a:pPr marL="0" indent="0">
              <a:buNone/>
            </a:pPr>
            <a:r>
              <a:rPr lang="cs-CZ" dirty="0" err="1">
                <a:solidFill>
                  <a:srgbClr val="00B050"/>
                </a:solidFill>
              </a:rPr>
              <a:t>Have</a:t>
            </a:r>
            <a:r>
              <a:rPr lang="cs-CZ" dirty="0">
                <a:solidFill>
                  <a:srgbClr val="00B050"/>
                </a:solidFill>
              </a:rPr>
              <a:t> to/has to + sloveso </a:t>
            </a:r>
            <a:r>
              <a:rPr lang="cs-CZ" dirty="0"/>
              <a:t>= muset, mít povinnost něco udělat</a:t>
            </a:r>
          </a:p>
          <a:p>
            <a:pPr marL="0" indent="0">
              <a:buNone/>
            </a:pPr>
            <a:r>
              <a:rPr lang="cs-CZ" dirty="0"/>
              <a:t>I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get</a:t>
            </a:r>
            <a:r>
              <a:rPr lang="cs-CZ" dirty="0"/>
              <a:t> up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seven</a:t>
            </a:r>
            <a:r>
              <a:rPr lang="cs-CZ" dirty="0"/>
              <a:t> </a:t>
            </a:r>
            <a:r>
              <a:rPr lang="cs-CZ" dirty="0" err="1"/>
              <a:t>o´clock</a:t>
            </a:r>
            <a:r>
              <a:rPr lang="cs-CZ" dirty="0"/>
              <a:t>. </a:t>
            </a:r>
            <a:r>
              <a:rPr lang="cs-CZ" dirty="0" err="1"/>
              <a:t>She</a:t>
            </a:r>
            <a:r>
              <a:rPr lang="cs-CZ" dirty="0"/>
              <a:t> has to do her </a:t>
            </a:r>
            <a:r>
              <a:rPr lang="cs-CZ" dirty="0" err="1"/>
              <a:t>homework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practice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piano.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Záporné věty: 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do not (</a:t>
            </a:r>
            <a:r>
              <a:rPr lang="cs-CZ" dirty="0" err="1">
                <a:solidFill>
                  <a:srgbClr val="00B050"/>
                </a:solidFill>
              </a:rPr>
              <a:t>don´t</a:t>
            </a:r>
            <a:r>
              <a:rPr lang="cs-CZ" dirty="0">
                <a:solidFill>
                  <a:srgbClr val="00B050"/>
                </a:solidFill>
              </a:rPr>
              <a:t>) </a:t>
            </a:r>
            <a:r>
              <a:rPr lang="cs-CZ" dirty="0" err="1">
                <a:solidFill>
                  <a:srgbClr val="00B050"/>
                </a:solidFill>
              </a:rPr>
              <a:t>have</a:t>
            </a:r>
            <a:r>
              <a:rPr lang="cs-CZ" dirty="0">
                <a:solidFill>
                  <a:srgbClr val="00B050"/>
                </a:solidFill>
              </a:rPr>
              <a:t> to + sloveso, </a:t>
            </a:r>
            <a:r>
              <a:rPr lang="cs-CZ" dirty="0" err="1">
                <a:solidFill>
                  <a:srgbClr val="00B050"/>
                </a:solidFill>
              </a:rPr>
              <a:t>does</a:t>
            </a:r>
            <a:r>
              <a:rPr lang="cs-CZ" dirty="0">
                <a:solidFill>
                  <a:srgbClr val="00B050"/>
                </a:solidFill>
              </a:rPr>
              <a:t> not (</a:t>
            </a:r>
            <a:r>
              <a:rPr lang="cs-CZ" dirty="0" err="1">
                <a:solidFill>
                  <a:srgbClr val="00B050"/>
                </a:solidFill>
              </a:rPr>
              <a:t>doesn´t</a:t>
            </a:r>
            <a:r>
              <a:rPr lang="cs-CZ" dirty="0">
                <a:solidFill>
                  <a:srgbClr val="00B050"/>
                </a:solidFill>
              </a:rPr>
              <a:t>) </a:t>
            </a:r>
            <a:r>
              <a:rPr lang="cs-CZ" dirty="0" err="1">
                <a:solidFill>
                  <a:srgbClr val="00B050"/>
                </a:solidFill>
              </a:rPr>
              <a:t>have</a:t>
            </a:r>
            <a:r>
              <a:rPr lang="cs-CZ" dirty="0">
                <a:solidFill>
                  <a:srgbClr val="00B050"/>
                </a:solidFill>
              </a:rPr>
              <a:t> to + sloveso</a:t>
            </a:r>
          </a:p>
          <a:p>
            <a:pPr marL="0" indent="0">
              <a:buNone/>
            </a:pPr>
            <a:r>
              <a:rPr lang="cs-CZ" dirty="0"/>
              <a:t>I </a:t>
            </a:r>
            <a:r>
              <a:rPr lang="cs-CZ" dirty="0" err="1"/>
              <a:t>don´t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to go to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now</a:t>
            </a:r>
            <a:r>
              <a:rPr lang="cs-CZ" dirty="0"/>
              <a:t>. He </a:t>
            </a:r>
            <a:r>
              <a:rPr lang="cs-CZ" dirty="0" err="1"/>
              <a:t>doesn´t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get</a:t>
            </a:r>
            <a:r>
              <a:rPr lang="cs-CZ" dirty="0"/>
              <a:t> up early.</a:t>
            </a:r>
          </a:p>
          <a:p>
            <a:pPr marL="0" indent="0">
              <a:buNone/>
            </a:pP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don´t</a:t>
            </a:r>
            <a:r>
              <a:rPr lang="cs-CZ" dirty="0"/>
              <a:t> go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 very </a:t>
            </a:r>
            <a:r>
              <a:rPr lang="cs-CZ" dirty="0" err="1"/>
              <a:t>often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do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practice</a:t>
            </a:r>
            <a:r>
              <a:rPr lang="cs-CZ" dirty="0"/>
              <a:t>, email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answers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https://www.liveworksheets.com/yt33274sz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B82F4-C1BD-4B91-9326-9EAC46864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78750" y="5435599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1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B122-71C0-4194-A7A5-802436CB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137"/>
            <a:ext cx="10515600" cy="1325563"/>
          </a:xfrm>
        </p:spPr>
        <p:txBody>
          <a:bodyPr/>
          <a:lstStyle/>
          <a:p>
            <a:r>
              <a:rPr lang="cs-CZ" dirty="0" err="1"/>
              <a:t>Have</a:t>
            </a:r>
            <a:r>
              <a:rPr lang="cs-CZ" dirty="0"/>
              <a:t> to -</a:t>
            </a:r>
            <a:r>
              <a:rPr lang="cs-CZ" dirty="0" err="1"/>
              <a:t>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A6E36-3150-4A37-9FCA-17DF51E3C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6500"/>
            <a:ext cx="10515600" cy="49704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Protože v záporné větě použiju DO nebo DOES, stejně tak to bude platit v otázce: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DO </a:t>
            </a:r>
            <a:r>
              <a:rPr lang="cs-CZ" dirty="0" err="1">
                <a:solidFill>
                  <a:srgbClr val="00B050"/>
                </a:solidFill>
              </a:rPr>
              <a:t>you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have</a:t>
            </a:r>
            <a:r>
              <a:rPr lang="cs-CZ" dirty="0">
                <a:solidFill>
                  <a:srgbClr val="00B050"/>
                </a:solidFill>
              </a:rPr>
              <a:t> to </a:t>
            </a:r>
            <a:r>
              <a:rPr lang="cs-CZ" dirty="0" err="1">
                <a:solidFill>
                  <a:srgbClr val="00B050"/>
                </a:solidFill>
              </a:rPr>
              <a:t>get</a:t>
            </a:r>
            <a:r>
              <a:rPr lang="cs-CZ" dirty="0">
                <a:solidFill>
                  <a:srgbClr val="00B050"/>
                </a:solidFill>
              </a:rPr>
              <a:t> up early? No, I </a:t>
            </a:r>
            <a:r>
              <a:rPr lang="cs-CZ" dirty="0" err="1">
                <a:solidFill>
                  <a:srgbClr val="00B050"/>
                </a:solidFill>
              </a:rPr>
              <a:t>don´t</a:t>
            </a:r>
            <a:r>
              <a:rPr lang="cs-CZ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DOES </a:t>
            </a:r>
            <a:r>
              <a:rPr lang="cs-CZ" dirty="0" err="1">
                <a:solidFill>
                  <a:srgbClr val="00B050"/>
                </a:solidFill>
              </a:rPr>
              <a:t>she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have</a:t>
            </a:r>
            <a:r>
              <a:rPr lang="cs-CZ" dirty="0">
                <a:solidFill>
                  <a:srgbClr val="00B050"/>
                </a:solidFill>
              </a:rPr>
              <a:t> to </a:t>
            </a:r>
            <a:r>
              <a:rPr lang="cs-CZ" dirty="0" err="1">
                <a:solidFill>
                  <a:srgbClr val="00B050"/>
                </a:solidFill>
              </a:rPr>
              <a:t>practice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the</a:t>
            </a:r>
            <a:r>
              <a:rPr lang="cs-CZ" dirty="0">
                <a:solidFill>
                  <a:srgbClr val="00B050"/>
                </a:solidFill>
              </a:rPr>
              <a:t> piano? </a:t>
            </a:r>
            <a:r>
              <a:rPr lang="cs-CZ" dirty="0" err="1">
                <a:solidFill>
                  <a:srgbClr val="00B050"/>
                </a:solidFill>
              </a:rPr>
              <a:t>Yes</a:t>
            </a:r>
            <a:r>
              <a:rPr lang="cs-CZ" dirty="0">
                <a:solidFill>
                  <a:srgbClr val="00B050"/>
                </a:solidFill>
              </a:rPr>
              <a:t>, </a:t>
            </a:r>
            <a:r>
              <a:rPr lang="cs-CZ" dirty="0" err="1">
                <a:solidFill>
                  <a:srgbClr val="00B050"/>
                </a:solidFill>
              </a:rPr>
              <a:t>she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does</a:t>
            </a:r>
            <a:r>
              <a:rPr lang="cs-CZ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 err="1">
                <a:solidFill>
                  <a:srgbClr val="00B050"/>
                </a:solidFill>
              </a:rPr>
              <a:t>When</a:t>
            </a:r>
            <a:r>
              <a:rPr lang="cs-CZ" dirty="0">
                <a:solidFill>
                  <a:srgbClr val="00B050"/>
                </a:solidFill>
              </a:rPr>
              <a:t> DOES </a:t>
            </a:r>
            <a:r>
              <a:rPr lang="cs-CZ" dirty="0" err="1">
                <a:solidFill>
                  <a:srgbClr val="00B050"/>
                </a:solidFill>
              </a:rPr>
              <a:t>she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have</a:t>
            </a:r>
            <a:r>
              <a:rPr lang="cs-CZ" dirty="0">
                <a:solidFill>
                  <a:srgbClr val="00B050"/>
                </a:solidFill>
              </a:rPr>
              <a:t> to </a:t>
            </a:r>
            <a:r>
              <a:rPr lang="cs-CZ" dirty="0" err="1">
                <a:solidFill>
                  <a:srgbClr val="00B050"/>
                </a:solidFill>
              </a:rPr>
              <a:t>practice</a:t>
            </a:r>
            <a:r>
              <a:rPr lang="cs-CZ" dirty="0">
                <a:solidFill>
                  <a:srgbClr val="00B050"/>
                </a:solidFill>
              </a:rPr>
              <a:t>? At </a:t>
            </a:r>
            <a:r>
              <a:rPr lang="cs-CZ" dirty="0" err="1">
                <a:solidFill>
                  <a:srgbClr val="00B050"/>
                </a:solidFill>
              </a:rPr>
              <a:t>three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o´clock</a:t>
            </a:r>
            <a:r>
              <a:rPr lang="cs-CZ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DO </a:t>
            </a:r>
            <a:r>
              <a:rPr lang="cs-CZ" dirty="0" err="1">
                <a:solidFill>
                  <a:srgbClr val="00B050"/>
                </a:solidFill>
              </a:rPr>
              <a:t>they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have</a:t>
            </a:r>
            <a:r>
              <a:rPr lang="cs-CZ" dirty="0">
                <a:solidFill>
                  <a:srgbClr val="00B050"/>
                </a:solidFill>
              </a:rPr>
              <a:t> to go </a:t>
            </a:r>
            <a:r>
              <a:rPr lang="cs-CZ" dirty="0" err="1">
                <a:solidFill>
                  <a:srgbClr val="00B050"/>
                </a:solidFill>
              </a:rPr>
              <a:t>home</a:t>
            </a:r>
            <a:r>
              <a:rPr lang="cs-CZ" dirty="0">
                <a:solidFill>
                  <a:srgbClr val="00B050"/>
                </a:solidFill>
              </a:rPr>
              <a:t>? </a:t>
            </a:r>
            <a:r>
              <a:rPr lang="cs-CZ" dirty="0" err="1">
                <a:solidFill>
                  <a:srgbClr val="00B050"/>
                </a:solidFill>
              </a:rPr>
              <a:t>Yes</a:t>
            </a:r>
            <a:r>
              <a:rPr lang="cs-CZ" dirty="0">
                <a:solidFill>
                  <a:srgbClr val="00B050"/>
                </a:solidFill>
              </a:rPr>
              <a:t>, </a:t>
            </a:r>
            <a:r>
              <a:rPr lang="cs-CZ" dirty="0" err="1">
                <a:solidFill>
                  <a:srgbClr val="00B050"/>
                </a:solidFill>
              </a:rPr>
              <a:t>they</a:t>
            </a:r>
            <a:r>
              <a:rPr lang="cs-CZ" dirty="0">
                <a:solidFill>
                  <a:srgbClr val="00B050"/>
                </a:solidFill>
              </a:rPr>
              <a:t> do.</a:t>
            </a:r>
          </a:p>
          <a:p>
            <a:pPr marL="0" indent="0">
              <a:buNone/>
            </a:pPr>
            <a:r>
              <a:rPr lang="cs-CZ" dirty="0" err="1">
                <a:solidFill>
                  <a:srgbClr val="00B050"/>
                </a:solidFill>
              </a:rPr>
              <a:t>Why</a:t>
            </a:r>
            <a:r>
              <a:rPr lang="cs-CZ" dirty="0">
                <a:solidFill>
                  <a:srgbClr val="00B050"/>
                </a:solidFill>
              </a:rPr>
              <a:t> DO </a:t>
            </a:r>
            <a:r>
              <a:rPr lang="cs-CZ" dirty="0" err="1">
                <a:solidFill>
                  <a:srgbClr val="00B050"/>
                </a:solidFill>
              </a:rPr>
              <a:t>they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have</a:t>
            </a:r>
            <a:r>
              <a:rPr lang="cs-CZ" dirty="0">
                <a:solidFill>
                  <a:srgbClr val="00B050"/>
                </a:solidFill>
              </a:rPr>
              <a:t> to go? They </a:t>
            </a:r>
            <a:r>
              <a:rPr lang="cs-CZ" dirty="0" err="1">
                <a:solidFill>
                  <a:srgbClr val="00B050"/>
                </a:solidFill>
              </a:rPr>
              <a:t>have</a:t>
            </a:r>
            <a:r>
              <a:rPr lang="cs-CZ" dirty="0">
                <a:solidFill>
                  <a:srgbClr val="00B050"/>
                </a:solidFill>
              </a:rPr>
              <a:t> to </a:t>
            </a:r>
            <a:r>
              <a:rPr lang="cs-CZ" dirty="0" err="1">
                <a:solidFill>
                  <a:srgbClr val="00B050"/>
                </a:solidFill>
              </a:rPr>
              <a:t>help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their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mum</a:t>
            </a:r>
            <a:r>
              <a:rPr lang="cs-CZ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/>
              <a:t>Zkuste v pracovním sešitě str. 59 vytvořit otázky a odpovědět podle pravdy. Použijte HAVE TO</a:t>
            </a:r>
          </a:p>
          <a:p>
            <a:pPr marL="0" indent="0">
              <a:buNone/>
            </a:pP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3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7A76-0E35-4FAA-AE0B-C28EBE06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</p:spPr>
        <p:txBody>
          <a:bodyPr/>
          <a:lstStyle/>
          <a:p>
            <a:r>
              <a:rPr lang="cs-CZ" dirty="0" err="1"/>
              <a:t>Lesson</a:t>
            </a:r>
            <a:r>
              <a:rPr lang="cs-CZ" dirty="0"/>
              <a:t> 2 – </a:t>
            </a:r>
            <a:r>
              <a:rPr lang="cs-CZ" dirty="0" err="1"/>
              <a:t>British</a:t>
            </a:r>
            <a:r>
              <a:rPr lang="cs-CZ" dirty="0"/>
              <a:t> </a:t>
            </a:r>
            <a:r>
              <a:rPr lang="cs-CZ" dirty="0" err="1"/>
              <a:t>films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A172A-8DE5-4FF6-AB14-12E1A1D98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900"/>
            <a:ext cx="10515600" cy="4818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Textbook</a:t>
            </a:r>
            <a:r>
              <a:rPr lang="cs-CZ" dirty="0"/>
              <a:t> p. 76 - </a:t>
            </a: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text.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b="1" dirty="0" err="1"/>
              <a:t>exercise</a:t>
            </a:r>
            <a:r>
              <a:rPr lang="cs-CZ" b="1" dirty="0"/>
              <a:t> </a:t>
            </a:r>
            <a:r>
              <a:rPr lang="cs-CZ" b="1" dirty="0" err="1"/>
              <a:t>book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76/2a </a:t>
            </a:r>
            <a:r>
              <a:rPr lang="cs-CZ" dirty="0" err="1"/>
              <a:t>Complete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chart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film in </a:t>
            </a:r>
            <a:r>
              <a:rPr lang="cs-CZ" dirty="0" err="1"/>
              <a:t>the</a:t>
            </a:r>
            <a:r>
              <a:rPr lang="cs-CZ" dirty="0"/>
              <a:t> text</a:t>
            </a:r>
          </a:p>
          <a:p>
            <a:pPr marL="0" indent="0">
              <a:buNone/>
            </a:pPr>
            <a:r>
              <a:rPr lang="cs-CZ" dirty="0"/>
              <a:t>76/3 </a:t>
            </a: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questions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76/4 Listen and </a:t>
            </a: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Audio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en-US" dirty="0">
                <a:hlinkClick r:id="rId4"/>
              </a:rPr>
              <a:t>https://elt.oup.com/student/project/level2/unit6/audio?cc=cz&amp;selLanguage=cs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B94936A-1D72-4C0D-8FE1-26114B932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146545"/>
              </p:ext>
            </p:extLst>
          </p:nvPr>
        </p:nvGraphicFramePr>
        <p:xfrm>
          <a:off x="2425700" y="4436533"/>
          <a:ext cx="9258300" cy="2125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575">
                  <a:extLst>
                    <a:ext uri="{9D8B030D-6E8A-4147-A177-3AD203B41FA5}">
                      <a16:colId xmlns:a16="http://schemas.microsoft.com/office/drawing/2014/main" val="26463901"/>
                    </a:ext>
                  </a:extLst>
                </a:gridCol>
                <a:gridCol w="2314575">
                  <a:extLst>
                    <a:ext uri="{9D8B030D-6E8A-4147-A177-3AD203B41FA5}">
                      <a16:colId xmlns:a16="http://schemas.microsoft.com/office/drawing/2014/main" val="2479525795"/>
                    </a:ext>
                  </a:extLst>
                </a:gridCol>
                <a:gridCol w="2314575">
                  <a:extLst>
                    <a:ext uri="{9D8B030D-6E8A-4147-A177-3AD203B41FA5}">
                      <a16:colId xmlns:a16="http://schemas.microsoft.com/office/drawing/2014/main" val="1382038407"/>
                    </a:ext>
                  </a:extLst>
                </a:gridCol>
                <a:gridCol w="2314575">
                  <a:extLst>
                    <a:ext uri="{9D8B030D-6E8A-4147-A177-3AD203B41FA5}">
                      <a16:colId xmlns:a16="http://schemas.microsoft.com/office/drawing/2014/main" val="1929487014"/>
                    </a:ext>
                  </a:extLst>
                </a:gridCol>
              </a:tblGrid>
              <a:tr h="449666">
                <a:tc>
                  <a:txBody>
                    <a:bodyPr/>
                    <a:lstStyle/>
                    <a:p>
                      <a:r>
                        <a:rPr lang="cs-CZ" dirty="0" err="1"/>
                        <a:t>Listening</a:t>
                      </a:r>
                      <a:r>
                        <a:rPr lang="cs-CZ" dirty="0"/>
                        <a:t> 76/4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GIRL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GIRL 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640573"/>
                  </a:ext>
                </a:extLst>
              </a:tr>
              <a:tr h="449666">
                <a:tc>
                  <a:txBody>
                    <a:bodyPr/>
                    <a:lstStyle/>
                    <a:p>
                      <a:r>
                        <a:rPr lang="cs-CZ" dirty="0" err="1"/>
                        <a:t>Favourite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character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146742"/>
                  </a:ext>
                </a:extLst>
              </a:tr>
              <a:tr h="449666">
                <a:tc>
                  <a:txBody>
                    <a:bodyPr/>
                    <a:lstStyle/>
                    <a:p>
                      <a:r>
                        <a:rPr lang="cs-CZ" dirty="0" err="1"/>
                        <a:t>Favourite</a:t>
                      </a:r>
                      <a:r>
                        <a:rPr lang="cs-CZ" dirty="0"/>
                        <a:t> film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64011"/>
                  </a:ext>
                </a:extLst>
              </a:tr>
              <a:tr h="776136">
                <a:tc>
                  <a:txBody>
                    <a:bodyPr/>
                    <a:lstStyle/>
                    <a:p>
                      <a:r>
                        <a:rPr lang="cs-CZ" dirty="0" err="1"/>
                        <a:t>When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where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did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they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watch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it</a:t>
                      </a:r>
                      <a:r>
                        <a:rPr lang="cs-CZ" dirty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267538"/>
                  </a:ext>
                </a:extLst>
              </a:tr>
            </a:tbl>
          </a:graphicData>
        </a:graphic>
      </p:graphicFrame>
      <p:pic>
        <p:nvPicPr>
          <p:cNvPr id="8" name="10-Ex 4">
            <a:hlinkClick r:id="" action="ppaction://media"/>
            <a:extLst>
              <a:ext uri="{FF2B5EF4-FFF2-40B4-BE49-F238E27FC236}">
                <a16:creationId xmlns:a16="http://schemas.microsoft.com/office/drawing/2014/main" id="{699D6106-544A-468D-A678-2DF5E94EC8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50050" y="2853531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6D1AB3-0614-433B-BD78-284242395A1C}"/>
              </a:ext>
            </a:extLst>
          </p:cNvPr>
          <p:cNvSpPr txBox="1"/>
          <p:nvPr/>
        </p:nvSpPr>
        <p:spPr>
          <a:xfrm>
            <a:off x="381000" y="5753100"/>
            <a:ext cx="153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check</a:t>
            </a:r>
            <a:br>
              <a:rPr lang="cs-CZ" dirty="0"/>
            </a:b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answers</a:t>
            </a:r>
            <a:r>
              <a:rPr lang="cs-CZ" dirty="0"/>
              <a:t> on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1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E9B1-DF1C-42D1-A16E-547EDF4B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253" y="-204787"/>
            <a:ext cx="10515600" cy="1325563"/>
          </a:xfrm>
        </p:spPr>
        <p:txBody>
          <a:bodyPr/>
          <a:lstStyle/>
          <a:p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answers</a:t>
            </a:r>
            <a:r>
              <a:rPr lang="cs-CZ" dirty="0"/>
              <a:t>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EBFA5-3D2D-41A2-9FB5-F65B137B9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34" t="24652" r="13111" b="30000"/>
          <a:stretch/>
        </p:blipFill>
        <p:spPr>
          <a:xfrm>
            <a:off x="6096000" y="3953669"/>
            <a:ext cx="5683493" cy="2728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44E50-9C6A-47F9-85A1-16AE3062A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45" t="15925" r="15185" b="22778"/>
          <a:stretch/>
        </p:blipFill>
        <p:spPr>
          <a:xfrm>
            <a:off x="444500" y="854869"/>
            <a:ext cx="5235153" cy="3648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4679D-3B6E-421F-B24D-D247EDD276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1" t="25000" r="16074" b="34340"/>
          <a:stretch/>
        </p:blipFill>
        <p:spPr>
          <a:xfrm>
            <a:off x="6121400" y="854869"/>
            <a:ext cx="6070600" cy="278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2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573C-57E9-4CA6-A99D-C7F4C04B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5"/>
            <a:ext cx="10515600" cy="1325563"/>
          </a:xfrm>
        </p:spPr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British</a:t>
            </a:r>
            <a:r>
              <a:rPr lang="cs-CZ" dirty="0"/>
              <a:t> are </a:t>
            </a:r>
            <a:r>
              <a:rPr lang="cs-CZ" dirty="0" err="1"/>
              <a:t>you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B6DAF-605C-4075-814D-0C37AE177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8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Try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Kahoot</a:t>
            </a:r>
            <a:r>
              <a:rPr lang="cs-CZ" dirty="0"/>
              <a:t>. PIN </a:t>
            </a:r>
            <a:r>
              <a:rPr lang="en-US" b="1" dirty="0"/>
              <a:t>06478234</a:t>
            </a:r>
            <a:endParaRPr lang="cs-CZ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https://kahoot.it/challenge/06478234?challenge-id=16bc5da8-c458-4043-a046-ba03a74f7739_1587893244205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43DC7-06C8-4664-8C69-4A2839322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16225" y="3302000"/>
            <a:ext cx="63817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218F6-A43C-4615-8433-76C731D23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!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0A702-9873-4A90-B4E0-E91C4743B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1st </a:t>
            </a:r>
            <a:r>
              <a:rPr lang="cs-CZ" dirty="0" err="1"/>
              <a:t>of</a:t>
            </a:r>
            <a:r>
              <a:rPr lang="cs-CZ" dirty="0"/>
              <a:t> May </a:t>
            </a:r>
            <a:r>
              <a:rPr lang="cs-CZ" dirty="0" err="1"/>
              <a:t>is</a:t>
            </a:r>
            <a:r>
              <a:rPr lang="cs-CZ" dirty="0"/>
              <a:t> May </a:t>
            </a:r>
            <a:r>
              <a:rPr lang="cs-CZ" dirty="0" err="1"/>
              <a:t>Day</a:t>
            </a:r>
            <a:r>
              <a:rPr lang="cs-CZ" dirty="0"/>
              <a:t> – a </a:t>
            </a:r>
            <a:r>
              <a:rPr lang="cs-CZ" dirty="0" err="1"/>
              <a:t>holiday</a:t>
            </a:r>
            <a:r>
              <a:rPr lang="cs-CZ" dirty="0"/>
              <a:t> in </a:t>
            </a:r>
            <a:r>
              <a:rPr lang="cs-CZ" dirty="0" err="1"/>
              <a:t>Britain</a:t>
            </a:r>
            <a:r>
              <a:rPr lang="cs-CZ" dirty="0"/>
              <a:t> and in </a:t>
            </a:r>
            <a:r>
              <a:rPr lang="cs-CZ" dirty="0" err="1"/>
              <a:t>the</a:t>
            </a:r>
            <a:r>
              <a:rPr lang="cs-CZ" dirty="0"/>
              <a:t> USA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celebrate</a:t>
            </a:r>
            <a:r>
              <a:rPr lang="cs-CZ" dirty="0"/>
              <a:t> May </a:t>
            </a:r>
            <a:r>
              <a:rPr lang="cs-CZ" dirty="0" err="1"/>
              <a:t>Day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US, </a:t>
            </a:r>
            <a:r>
              <a:rPr lang="cs-CZ" dirty="0" err="1"/>
              <a:t>watch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video,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amazing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do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ribbons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https://www.youtube.com/watch?v=ncIAdeQGxoo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03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495</Words>
  <Application>Microsoft Office PowerPoint</Application>
  <PresentationFormat>Widescreen</PresentationFormat>
  <Paragraphs>54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7. třída – English 27th – 30th April</vt:lpstr>
      <vt:lpstr>Lesson 1 – Have to - revision</vt:lpstr>
      <vt:lpstr>Have to -questions</vt:lpstr>
      <vt:lpstr>Lesson 2 – British films</vt:lpstr>
      <vt:lpstr>You can check your answers:</vt:lpstr>
      <vt:lpstr>How British are you?</vt:lpstr>
      <vt:lpstr>That is all for this week!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třída – English 27th – 30th April</dc:title>
  <dc:creator>Tereza McCollum</dc:creator>
  <cp:lastModifiedBy>Tereza McCollum</cp:lastModifiedBy>
  <cp:revision>11</cp:revision>
  <dcterms:created xsi:type="dcterms:W3CDTF">2020-04-24T18:47:38Z</dcterms:created>
  <dcterms:modified xsi:type="dcterms:W3CDTF">2020-04-27T07:16:18Z</dcterms:modified>
</cp:coreProperties>
</file>